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Override PartName="/ppt/presentation.xml" ContentType="application/vnd.openxmlformats-officedocument.presentationml.presentation.main+xml"/>
  <Override PartName="/ppt/diagrams/data1.xml" ContentType="application/vnd.openxmlformats-officedocument.drawingml.diagramData+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16.xml" ContentType="application/vnd.openxmlformats-officedocument.presentationml.slideLayout+xml"/>
  <Override PartName="/ppt/theme/theme1.xml" ContentType="application/vnd.openxmlformats-officedocument.theme+xml"/>
  <Override PartName="/ppt/theme/theme2.xml" ContentType="application/vnd.openxmlformats-officedocument.theme+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2.xml" ContentType="application/vnd.openxmlformats-officedocument.customXmlProperties+xml"/>
  <Override PartName="/customXml/itemProps1.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70" r:id="rId1"/>
    <p:sldMasterId id="2147483794" r:id="rId2"/>
  </p:sldMasterIdLst>
  <p:sldIdLst>
    <p:sldId id="256" r:id="rId3"/>
    <p:sldId id="264" r:id="rId4"/>
    <p:sldId id="266" r:id="rId5"/>
    <p:sldId id="284" r:id="rId6"/>
    <p:sldId id="268" r:id="rId7"/>
    <p:sldId id="269" r:id="rId8"/>
    <p:sldId id="274" r:id="rId9"/>
    <p:sldId id="280" r:id="rId10"/>
    <p:sldId id="290" r:id="rId11"/>
    <p:sldId id="288" r:id="rId12"/>
    <p:sldId id="270" r:id="rId13"/>
    <p:sldId id="259" r:id="rId14"/>
    <p:sldId id="276" r:id="rId15"/>
    <p:sldId id="271" r:id="rId16"/>
    <p:sldId id="278" r:id="rId17"/>
    <p:sldId id="260" r:id="rId18"/>
    <p:sldId id="289" r:id="rId19"/>
    <p:sldId id="277" r:id="rId20"/>
    <p:sldId id="272" r:id="rId21"/>
    <p:sldId id="279" r:id="rId22"/>
    <p:sldId id="273" r:id="rId23"/>
    <p:sldId id="281" r:id="rId24"/>
    <p:sldId id="261" r:id="rId25"/>
    <p:sldId id="282" r:id="rId26"/>
    <p:sldId id="283" r:id="rId27"/>
    <p:sldId id="287"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等深淺樣式 2 - 輔色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73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customXml" Target="../customXml/item2.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customXml" Target="../customXml/item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viewProps" Target="viewProps.xml"/><Relationship Id="rId35" Type="http://schemas.openxmlformats.org/officeDocument/2006/relationships/customXml" Target="../customXml/item3.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D742D94-A4CD-4DC7-AE1A-BB669231CBDD}" type="doc">
      <dgm:prSet loTypeId="urn:microsoft.com/office/officeart/2005/8/layout/orgChart1" loCatId="hierarchy" qsTypeId="urn:microsoft.com/office/officeart/2005/8/quickstyle/simple1" qsCatId="simple" csTypeId="urn:microsoft.com/office/officeart/2005/8/colors/colorful2" csCatId="colorful" phldr="1"/>
      <dgm:spPr/>
      <dgm:t>
        <a:bodyPr/>
        <a:lstStyle/>
        <a:p>
          <a:endParaRPr lang="zh-TW" altLang="en-US"/>
        </a:p>
      </dgm:t>
    </dgm:pt>
    <dgm:pt modelId="{F606EE76-65D4-4F92-8AE6-4BFFEC74F12A}">
      <dgm:prSet phldrT="[文字]" custT="1"/>
      <dgm:spPr/>
      <dgm:t>
        <a:bodyPr/>
        <a:lstStyle/>
        <a:p>
          <a:r>
            <a:rPr lang="en-US" altLang="zh-TW" sz="2400" dirty="0"/>
            <a:t>Arguments</a:t>
          </a:r>
          <a:endParaRPr lang="zh-TW" altLang="en-US" sz="2400" dirty="0"/>
        </a:p>
      </dgm:t>
    </dgm:pt>
    <dgm:pt modelId="{EA3C4786-74B0-4341-AF23-F486969FC2EB}" type="parTrans" cxnId="{8B73919F-844D-4E9C-97A5-B8CF4295BF87}">
      <dgm:prSet/>
      <dgm:spPr/>
      <dgm:t>
        <a:bodyPr/>
        <a:lstStyle/>
        <a:p>
          <a:endParaRPr lang="zh-TW" altLang="en-US" sz="2400"/>
        </a:p>
      </dgm:t>
    </dgm:pt>
    <dgm:pt modelId="{678BF6A4-038F-45FC-91FA-1D3A4CC407FB}" type="sibTrans" cxnId="{8B73919F-844D-4E9C-97A5-B8CF4295BF87}">
      <dgm:prSet/>
      <dgm:spPr/>
      <dgm:t>
        <a:bodyPr/>
        <a:lstStyle/>
        <a:p>
          <a:endParaRPr lang="zh-TW" altLang="en-US" sz="2400"/>
        </a:p>
      </dgm:t>
    </dgm:pt>
    <dgm:pt modelId="{B0A26140-0052-40B6-A931-21B41AECA556}">
      <dgm:prSet phldrT="[文字]" custT="1"/>
      <dgm:spPr/>
      <dgm:t>
        <a:bodyPr/>
        <a:lstStyle/>
        <a:p>
          <a:r>
            <a:rPr lang="en-US" altLang="zh-TW" sz="2400" dirty="0"/>
            <a:t>Induction</a:t>
          </a:r>
          <a:endParaRPr lang="zh-TW" altLang="en-US" sz="2400" dirty="0"/>
        </a:p>
      </dgm:t>
    </dgm:pt>
    <dgm:pt modelId="{E141840B-677C-48BE-BDA4-A2A788D58DFC}" type="parTrans" cxnId="{9CD6F842-3B5C-4427-BE6F-C007CBA45100}">
      <dgm:prSet/>
      <dgm:spPr/>
      <dgm:t>
        <a:bodyPr/>
        <a:lstStyle/>
        <a:p>
          <a:endParaRPr lang="zh-TW" altLang="en-US" sz="2400"/>
        </a:p>
      </dgm:t>
    </dgm:pt>
    <dgm:pt modelId="{90B68709-7F51-44AC-9E29-9A07BD9CA0F8}" type="sibTrans" cxnId="{9CD6F842-3B5C-4427-BE6F-C007CBA45100}">
      <dgm:prSet/>
      <dgm:spPr/>
      <dgm:t>
        <a:bodyPr/>
        <a:lstStyle/>
        <a:p>
          <a:endParaRPr lang="zh-TW" altLang="en-US" sz="2400"/>
        </a:p>
      </dgm:t>
    </dgm:pt>
    <dgm:pt modelId="{5039D6B2-978F-4B1D-9AC8-C2EF7CDF815A}">
      <dgm:prSet phldrT="[文字]" custT="1"/>
      <dgm:spPr/>
      <dgm:t>
        <a:bodyPr/>
        <a:lstStyle/>
        <a:p>
          <a:r>
            <a:rPr lang="en-US" altLang="zh-TW" sz="2400" dirty="0"/>
            <a:t>Deduction</a:t>
          </a:r>
          <a:endParaRPr lang="zh-TW" altLang="en-US" sz="2400" dirty="0"/>
        </a:p>
      </dgm:t>
    </dgm:pt>
    <dgm:pt modelId="{77E7512E-6CEF-4A26-BF41-C960501708D1}" type="sibTrans" cxnId="{4D670ACD-5FEE-40FC-B41E-CA204689CC2C}">
      <dgm:prSet/>
      <dgm:spPr/>
      <dgm:t>
        <a:bodyPr/>
        <a:lstStyle/>
        <a:p>
          <a:endParaRPr lang="zh-TW" altLang="en-US" sz="2400"/>
        </a:p>
      </dgm:t>
    </dgm:pt>
    <dgm:pt modelId="{37F53B23-9F75-4366-8F49-6FFECB80642B}" type="parTrans" cxnId="{4D670ACD-5FEE-40FC-B41E-CA204689CC2C}">
      <dgm:prSet/>
      <dgm:spPr/>
      <dgm:t>
        <a:bodyPr/>
        <a:lstStyle/>
        <a:p>
          <a:endParaRPr lang="zh-TW" altLang="en-US" sz="2400"/>
        </a:p>
      </dgm:t>
    </dgm:pt>
    <dgm:pt modelId="{5712D945-8E8E-4580-A062-CBE8DFE65F9A}">
      <dgm:prSet custT="1"/>
      <dgm:spPr/>
      <dgm:t>
        <a:bodyPr/>
        <a:lstStyle/>
        <a:p>
          <a:r>
            <a:rPr lang="en-US" altLang="zh-TW" sz="2400" dirty="0"/>
            <a:t>Common Patterns</a:t>
          </a:r>
          <a:endParaRPr lang="zh-TW" altLang="en-US" sz="2400" dirty="0"/>
        </a:p>
      </dgm:t>
    </dgm:pt>
    <dgm:pt modelId="{ABDD66BA-584B-4F47-AF9A-1FAAECE4D24E}" type="parTrans" cxnId="{FE22FF35-858D-43D9-BB71-D1F18121776A}">
      <dgm:prSet/>
      <dgm:spPr/>
      <dgm:t>
        <a:bodyPr/>
        <a:lstStyle/>
        <a:p>
          <a:endParaRPr lang="zh-TW" altLang="en-US" sz="2400"/>
        </a:p>
      </dgm:t>
    </dgm:pt>
    <dgm:pt modelId="{887691BB-9F4F-48B1-97DB-84B95C023D73}" type="sibTrans" cxnId="{FE22FF35-858D-43D9-BB71-D1F18121776A}">
      <dgm:prSet/>
      <dgm:spPr/>
      <dgm:t>
        <a:bodyPr/>
        <a:lstStyle/>
        <a:p>
          <a:endParaRPr lang="zh-TW" altLang="en-US" sz="2400"/>
        </a:p>
      </dgm:t>
    </dgm:pt>
    <dgm:pt modelId="{E4A0968F-DE35-43A7-9311-D1ACDA7BE31A}">
      <dgm:prSet custT="1"/>
      <dgm:spPr/>
      <dgm:t>
        <a:bodyPr/>
        <a:lstStyle/>
        <a:p>
          <a:r>
            <a:rPr lang="en-US" altLang="zh-TW" sz="2400" dirty="0"/>
            <a:t>Common Patterns</a:t>
          </a:r>
          <a:endParaRPr lang="zh-TW" altLang="en-US" sz="2400" dirty="0"/>
        </a:p>
      </dgm:t>
    </dgm:pt>
    <dgm:pt modelId="{C9FCE0DD-E5E9-4F80-A91B-3296D6C332DA}" type="parTrans" cxnId="{2B470F52-FDB6-440C-8B19-E2B79DB71ADB}">
      <dgm:prSet/>
      <dgm:spPr/>
      <dgm:t>
        <a:bodyPr/>
        <a:lstStyle/>
        <a:p>
          <a:endParaRPr lang="zh-TW" altLang="en-US"/>
        </a:p>
      </dgm:t>
    </dgm:pt>
    <dgm:pt modelId="{C72D5242-8E95-471D-B403-4BBF520A338E}" type="sibTrans" cxnId="{2B470F52-FDB6-440C-8B19-E2B79DB71ADB}">
      <dgm:prSet/>
      <dgm:spPr/>
      <dgm:t>
        <a:bodyPr/>
        <a:lstStyle/>
        <a:p>
          <a:endParaRPr lang="zh-TW" altLang="en-US"/>
        </a:p>
      </dgm:t>
    </dgm:pt>
    <dgm:pt modelId="{159BF608-511E-479F-8643-5B981AB884EF}">
      <dgm:prSet custT="1"/>
      <dgm:spPr/>
      <dgm:t>
        <a:bodyPr/>
        <a:lstStyle/>
        <a:p>
          <a:r>
            <a:rPr lang="en-US" altLang="zh-TW" sz="2400" dirty="0"/>
            <a:t>Truth and Validity</a:t>
          </a:r>
          <a:endParaRPr lang="zh-TW" altLang="en-US" sz="2400" dirty="0"/>
        </a:p>
      </dgm:t>
    </dgm:pt>
    <dgm:pt modelId="{90199C5F-4DE3-4C38-B1CA-C170EA42D1E1}" type="parTrans" cxnId="{2FF6461A-3CAD-496B-AC01-3681399817C7}">
      <dgm:prSet/>
      <dgm:spPr/>
      <dgm:t>
        <a:bodyPr/>
        <a:lstStyle/>
        <a:p>
          <a:endParaRPr lang="zh-TW" altLang="en-US"/>
        </a:p>
      </dgm:t>
    </dgm:pt>
    <dgm:pt modelId="{5C83ADE0-DE6B-414B-B9F8-9BE2C503EA05}" type="sibTrans" cxnId="{2FF6461A-3CAD-496B-AC01-3681399817C7}">
      <dgm:prSet/>
      <dgm:spPr/>
      <dgm:t>
        <a:bodyPr/>
        <a:lstStyle/>
        <a:p>
          <a:endParaRPr lang="zh-TW" altLang="en-US"/>
        </a:p>
      </dgm:t>
    </dgm:pt>
    <dgm:pt modelId="{C78AF1AC-E9E9-4607-B982-BC943022F781}">
      <dgm:prSet custT="1"/>
      <dgm:spPr/>
      <dgm:t>
        <a:bodyPr/>
        <a:lstStyle/>
        <a:p>
          <a:r>
            <a:rPr lang="en-US" altLang="zh-TW" sz="2400" dirty="0"/>
            <a:t>Inductive Strength</a:t>
          </a:r>
          <a:endParaRPr lang="zh-TW" altLang="en-US" sz="2400" dirty="0"/>
        </a:p>
      </dgm:t>
    </dgm:pt>
    <dgm:pt modelId="{A800240B-7C58-44A9-99DE-F6A15B823AB0}" type="parTrans" cxnId="{04D9ADCD-4354-4FEF-9D5B-73FFF8DA2FB9}">
      <dgm:prSet/>
      <dgm:spPr/>
      <dgm:t>
        <a:bodyPr/>
        <a:lstStyle/>
        <a:p>
          <a:endParaRPr lang="zh-TW" altLang="en-US"/>
        </a:p>
      </dgm:t>
    </dgm:pt>
    <dgm:pt modelId="{35729186-F09D-4A1A-95AF-C9778D025D11}" type="sibTrans" cxnId="{04D9ADCD-4354-4FEF-9D5B-73FFF8DA2FB9}">
      <dgm:prSet/>
      <dgm:spPr/>
      <dgm:t>
        <a:bodyPr/>
        <a:lstStyle/>
        <a:p>
          <a:endParaRPr lang="zh-TW" altLang="en-US"/>
        </a:p>
      </dgm:t>
    </dgm:pt>
    <dgm:pt modelId="{362BFB1C-1004-4572-873B-2B3CD5E11C2B}" type="pres">
      <dgm:prSet presAssocID="{7D742D94-A4CD-4DC7-AE1A-BB669231CBDD}" presName="hierChild1" presStyleCnt="0">
        <dgm:presLayoutVars>
          <dgm:orgChart val="1"/>
          <dgm:chPref val="1"/>
          <dgm:dir/>
          <dgm:animOne val="branch"/>
          <dgm:animLvl val="lvl"/>
          <dgm:resizeHandles/>
        </dgm:presLayoutVars>
      </dgm:prSet>
      <dgm:spPr/>
    </dgm:pt>
    <dgm:pt modelId="{7734A7F1-0330-41A1-B65C-5389055986E1}" type="pres">
      <dgm:prSet presAssocID="{F606EE76-65D4-4F92-8AE6-4BFFEC74F12A}" presName="hierRoot1" presStyleCnt="0">
        <dgm:presLayoutVars>
          <dgm:hierBranch val="init"/>
        </dgm:presLayoutVars>
      </dgm:prSet>
      <dgm:spPr/>
    </dgm:pt>
    <dgm:pt modelId="{664E58E1-B925-4BF1-A96F-7F98B48FE808}" type="pres">
      <dgm:prSet presAssocID="{F606EE76-65D4-4F92-8AE6-4BFFEC74F12A}" presName="rootComposite1" presStyleCnt="0"/>
      <dgm:spPr/>
    </dgm:pt>
    <dgm:pt modelId="{9F3470E5-8F9D-4F35-91FB-DF4A3CB2444D}" type="pres">
      <dgm:prSet presAssocID="{F606EE76-65D4-4F92-8AE6-4BFFEC74F12A}" presName="rootText1" presStyleLbl="node0" presStyleIdx="0" presStyleCnt="1">
        <dgm:presLayoutVars>
          <dgm:chPref val="3"/>
        </dgm:presLayoutVars>
      </dgm:prSet>
      <dgm:spPr/>
    </dgm:pt>
    <dgm:pt modelId="{2FE5FE9D-F1A5-4530-B9D6-E9B062C4E96C}" type="pres">
      <dgm:prSet presAssocID="{F606EE76-65D4-4F92-8AE6-4BFFEC74F12A}" presName="rootConnector1" presStyleLbl="node1" presStyleIdx="0" presStyleCnt="0"/>
      <dgm:spPr/>
    </dgm:pt>
    <dgm:pt modelId="{B2DF5FB7-7894-403C-8CCB-D0C82746404B}" type="pres">
      <dgm:prSet presAssocID="{F606EE76-65D4-4F92-8AE6-4BFFEC74F12A}" presName="hierChild2" presStyleCnt="0"/>
      <dgm:spPr/>
    </dgm:pt>
    <dgm:pt modelId="{2D494290-B4B4-4587-AFB0-AE3807803E71}" type="pres">
      <dgm:prSet presAssocID="{37F53B23-9F75-4366-8F49-6FFECB80642B}" presName="Name37" presStyleLbl="parChTrans1D2" presStyleIdx="0" presStyleCnt="2"/>
      <dgm:spPr/>
    </dgm:pt>
    <dgm:pt modelId="{F580D668-4661-4493-8E88-52F3263C37E2}" type="pres">
      <dgm:prSet presAssocID="{5039D6B2-978F-4B1D-9AC8-C2EF7CDF815A}" presName="hierRoot2" presStyleCnt="0">
        <dgm:presLayoutVars>
          <dgm:hierBranch val="l"/>
        </dgm:presLayoutVars>
      </dgm:prSet>
      <dgm:spPr/>
    </dgm:pt>
    <dgm:pt modelId="{B2900A31-7A17-473D-99FC-B52694067A52}" type="pres">
      <dgm:prSet presAssocID="{5039D6B2-978F-4B1D-9AC8-C2EF7CDF815A}" presName="rootComposite" presStyleCnt="0"/>
      <dgm:spPr/>
    </dgm:pt>
    <dgm:pt modelId="{849500FD-C983-471B-B09B-9E077238AD36}" type="pres">
      <dgm:prSet presAssocID="{5039D6B2-978F-4B1D-9AC8-C2EF7CDF815A}" presName="rootText" presStyleLbl="node2" presStyleIdx="0" presStyleCnt="2">
        <dgm:presLayoutVars>
          <dgm:chPref val="3"/>
        </dgm:presLayoutVars>
      </dgm:prSet>
      <dgm:spPr/>
    </dgm:pt>
    <dgm:pt modelId="{B06DF241-0142-4ABB-AD32-5BFBEB73547B}" type="pres">
      <dgm:prSet presAssocID="{5039D6B2-978F-4B1D-9AC8-C2EF7CDF815A}" presName="rootConnector" presStyleLbl="node2" presStyleIdx="0" presStyleCnt="2"/>
      <dgm:spPr/>
    </dgm:pt>
    <dgm:pt modelId="{4105006F-287B-4FF0-B310-62CC5FE84DD8}" type="pres">
      <dgm:prSet presAssocID="{5039D6B2-978F-4B1D-9AC8-C2EF7CDF815A}" presName="hierChild4" presStyleCnt="0"/>
      <dgm:spPr/>
    </dgm:pt>
    <dgm:pt modelId="{058589BB-B3AF-460F-8875-BEF39A397FC4}" type="pres">
      <dgm:prSet presAssocID="{ABDD66BA-584B-4F47-AF9A-1FAAECE4D24E}" presName="Name50" presStyleLbl="parChTrans1D3" presStyleIdx="0" presStyleCnt="4"/>
      <dgm:spPr/>
    </dgm:pt>
    <dgm:pt modelId="{BCF25DE9-BDA2-404C-966F-029118D72CF1}" type="pres">
      <dgm:prSet presAssocID="{5712D945-8E8E-4580-A062-CBE8DFE65F9A}" presName="hierRoot2" presStyleCnt="0">
        <dgm:presLayoutVars>
          <dgm:hierBranch val="hang"/>
        </dgm:presLayoutVars>
      </dgm:prSet>
      <dgm:spPr/>
    </dgm:pt>
    <dgm:pt modelId="{E7E5745A-4CDA-489E-8BC6-18AFD4A796F9}" type="pres">
      <dgm:prSet presAssocID="{5712D945-8E8E-4580-A062-CBE8DFE65F9A}" presName="rootComposite" presStyleCnt="0"/>
      <dgm:spPr/>
    </dgm:pt>
    <dgm:pt modelId="{C9F873A1-908C-46E1-AEBA-95217FA71522}" type="pres">
      <dgm:prSet presAssocID="{5712D945-8E8E-4580-A062-CBE8DFE65F9A}" presName="rootText" presStyleLbl="node3" presStyleIdx="0" presStyleCnt="4">
        <dgm:presLayoutVars>
          <dgm:chPref val="3"/>
        </dgm:presLayoutVars>
      </dgm:prSet>
      <dgm:spPr/>
    </dgm:pt>
    <dgm:pt modelId="{9981AFBE-9943-4850-8196-F474FD5E389A}" type="pres">
      <dgm:prSet presAssocID="{5712D945-8E8E-4580-A062-CBE8DFE65F9A}" presName="rootConnector" presStyleLbl="node3" presStyleIdx="0" presStyleCnt="4"/>
      <dgm:spPr/>
    </dgm:pt>
    <dgm:pt modelId="{F196AF19-1E37-4F89-A3BA-24128EFD7A13}" type="pres">
      <dgm:prSet presAssocID="{5712D945-8E8E-4580-A062-CBE8DFE65F9A}" presName="hierChild4" presStyleCnt="0"/>
      <dgm:spPr/>
    </dgm:pt>
    <dgm:pt modelId="{1EB9722C-3FFF-40BD-9AC3-6E4D43C3C48F}" type="pres">
      <dgm:prSet presAssocID="{5712D945-8E8E-4580-A062-CBE8DFE65F9A}" presName="hierChild5" presStyleCnt="0"/>
      <dgm:spPr/>
    </dgm:pt>
    <dgm:pt modelId="{DB01956E-9AB8-442B-BDE4-974AD1ABE27E}" type="pres">
      <dgm:prSet presAssocID="{90199C5F-4DE3-4C38-B1CA-C170EA42D1E1}" presName="Name50" presStyleLbl="parChTrans1D3" presStyleIdx="1" presStyleCnt="4"/>
      <dgm:spPr/>
    </dgm:pt>
    <dgm:pt modelId="{F52287F5-2DEC-4496-8460-4D94ADEA49FF}" type="pres">
      <dgm:prSet presAssocID="{159BF608-511E-479F-8643-5B981AB884EF}" presName="hierRoot2" presStyleCnt="0">
        <dgm:presLayoutVars>
          <dgm:hierBranch val="init"/>
        </dgm:presLayoutVars>
      </dgm:prSet>
      <dgm:spPr/>
    </dgm:pt>
    <dgm:pt modelId="{E5DB7D8C-0398-46C6-B6C7-7FF0447243D8}" type="pres">
      <dgm:prSet presAssocID="{159BF608-511E-479F-8643-5B981AB884EF}" presName="rootComposite" presStyleCnt="0"/>
      <dgm:spPr/>
    </dgm:pt>
    <dgm:pt modelId="{8C45A153-D8D2-4BB0-AEBC-67585D8873AE}" type="pres">
      <dgm:prSet presAssocID="{159BF608-511E-479F-8643-5B981AB884EF}" presName="rootText" presStyleLbl="node3" presStyleIdx="1" presStyleCnt="4">
        <dgm:presLayoutVars>
          <dgm:chPref val="3"/>
        </dgm:presLayoutVars>
      </dgm:prSet>
      <dgm:spPr/>
    </dgm:pt>
    <dgm:pt modelId="{18F2532D-840B-478E-8DAF-1A086A174F06}" type="pres">
      <dgm:prSet presAssocID="{159BF608-511E-479F-8643-5B981AB884EF}" presName="rootConnector" presStyleLbl="node3" presStyleIdx="1" presStyleCnt="4"/>
      <dgm:spPr/>
    </dgm:pt>
    <dgm:pt modelId="{EC66EEE5-3626-48AA-9844-FBD048DD7251}" type="pres">
      <dgm:prSet presAssocID="{159BF608-511E-479F-8643-5B981AB884EF}" presName="hierChild4" presStyleCnt="0"/>
      <dgm:spPr/>
    </dgm:pt>
    <dgm:pt modelId="{311B5D91-3BCB-46FC-96E7-710ABEC6B85D}" type="pres">
      <dgm:prSet presAssocID="{159BF608-511E-479F-8643-5B981AB884EF}" presName="hierChild5" presStyleCnt="0"/>
      <dgm:spPr/>
    </dgm:pt>
    <dgm:pt modelId="{D104E068-4843-41A9-A8F0-E97E790F88EC}" type="pres">
      <dgm:prSet presAssocID="{5039D6B2-978F-4B1D-9AC8-C2EF7CDF815A}" presName="hierChild5" presStyleCnt="0"/>
      <dgm:spPr/>
    </dgm:pt>
    <dgm:pt modelId="{0BEEEA84-BA25-4AD9-923E-E78690F866E2}" type="pres">
      <dgm:prSet presAssocID="{E141840B-677C-48BE-BDA4-A2A788D58DFC}" presName="Name37" presStyleLbl="parChTrans1D2" presStyleIdx="1" presStyleCnt="2"/>
      <dgm:spPr/>
    </dgm:pt>
    <dgm:pt modelId="{85DF6C4F-8574-4299-8F4C-7A8C8AB3BEA0}" type="pres">
      <dgm:prSet presAssocID="{B0A26140-0052-40B6-A931-21B41AECA556}" presName="hierRoot2" presStyleCnt="0">
        <dgm:presLayoutVars>
          <dgm:hierBranch val="r"/>
        </dgm:presLayoutVars>
      </dgm:prSet>
      <dgm:spPr/>
    </dgm:pt>
    <dgm:pt modelId="{000379F4-7A10-40EE-B900-ADC7CC6E6D07}" type="pres">
      <dgm:prSet presAssocID="{B0A26140-0052-40B6-A931-21B41AECA556}" presName="rootComposite" presStyleCnt="0"/>
      <dgm:spPr/>
    </dgm:pt>
    <dgm:pt modelId="{CE5E7C46-19E8-4F81-B023-FAC3B926AB6C}" type="pres">
      <dgm:prSet presAssocID="{B0A26140-0052-40B6-A931-21B41AECA556}" presName="rootText" presStyleLbl="node2" presStyleIdx="1" presStyleCnt="2">
        <dgm:presLayoutVars>
          <dgm:chPref val="3"/>
        </dgm:presLayoutVars>
      </dgm:prSet>
      <dgm:spPr/>
    </dgm:pt>
    <dgm:pt modelId="{EA2A9F4F-1AFE-4720-97BB-B08A89E0EE95}" type="pres">
      <dgm:prSet presAssocID="{B0A26140-0052-40B6-A931-21B41AECA556}" presName="rootConnector" presStyleLbl="node2" presStyleIdx="1" presStyleCnt="2"/>
      <dgm:spPr/>
    </dgm:pt>
    <dgm:pt modelId="{C1E7CDE6-CF69-42B6-BE28-1410220BD6B7}" type="pres">
      <dgm:prSet presAssocID="{B0A26140-0052-40B6-A931-21B41AECA556}" presName="hierChild4" presStyleCnt="0"/>
      <dgm:spPr/>
    </dgm:pt>
    <dgm:pt modelId="{E7A3E661-3219-42C6-8876-E44DCFBC89E7}" type="pres">
      <dgm:prSet presAssocID="{C9FCE0DD-E5E9-4F80-A91B-3296D6C332DA}" presName="Name50" presStyleLbl="parChTrans1D3" presStyleIdx="2" presStyleCnt="4"/>
      <dgm:spPr/>
    </dgm:pt>
    <dgm:pt modelId="{51D26FC2-8718-4747-99C4-D97D783AF3BF}" type="pres">
      <dgm:prSet presAssocID="{E4A0968F-DE35-43A7-9311-D1ACDA7BE31A}" presName="hierRoot2" presStyleCnt="0">
        <dgm:presLayoutVars>
          <dgm:hierBranch val="l"/>
        </dgm:presLayoutVars>
      </dgm:prSet>
      <dgm:spPr/>
    </dgm:pt>
    <dgm:pt modelId="{A21D3011-F29C-4167-82D4-76F773BF7DCA}" type="pres">
      <dgm:prSet presAssocID="{E4A0968F-DE35-43A7-9311-D1ACDA7BE31A}" presName="rootComposite" presStyleCnt="0"/>
      <dgm:spPr/>
    </dgm:pt>
    <dgm:pt modelId="{0E654591-83B1-4127-95F9-B4FC817E3EF8}" type="pres">
      <dgm:prSet presAssocID="{E4A0968F-DE35-43A7-9311-D1ACDA7BE31A}" presName="rootText" presStyleLbl="node3" presStyleIdx="2" presStyleCnt="4">
        <dgm:presLayoutVars>
          <dgm:chPref val="3"/>
        </dgm:presLayoutVars>
      </dgm:prSet>
      <dgm:spPr/>
    </dgm:pt>
    <dgm:pt modelId="{70583536-E8ED-4B5C-951C-E23CD5A98384}" type="pres">
      <dgm:prSet presAssocID="{E4A0968F-DE35-43A7-9311-D1ACDA7BE31A}" presName="rootConnector" presStyleLbl="node3" presStyleIdx="2" presStyleCnt="4"/>
      <dgm:spPr/>
    </dgm:pt>
    <dgm:pt modelId="{663C3549-8F94-4A4A-AC9C-2122F761EEF2}" type="pres">
      <dgm:prSet presAssocID="{E4A0968F-DE35-43A7-9311-D1ACDA7BE31A}" presName="hierChild4" presStyleCnt="0"/>
      <dgm:spPr/>
    </dgm:pt>
    <dgm:pt modelId="{98240A51-1E60-4C03-9F45-FA5F3D6A0643}" type="pres">
      <dgm:prSet presAssocID="{E4A0968F-DE35-43A7-9311-D1ACDA7BE31A}" presName="hierChild5" presStyleCnt="0"/>
      <dgm:spPr/>
    </dgm:pt>
    <dgm:pt modelId="{35C179C7-AB3C-4E23-A665-3A4A2636EB2D}" type="pres">
      <dgm:prSet presAssocID="{A800240B-7C58-44A9-99DE-F6A15B823AB0}" presName="Name50" presStyleLbl="parChTrans1D3" presStyleIdx="3" presStyleCnt="4"/>
      <dgm:spPr/>
    </dgm:pt>
    <dgm:pt modelId="{715AC9B1-039E-4D95-94F7-DD340CEB7830}" type="pres">
      <dgm:prSet presAssocID="{C78AF1AC-E9E9-4607-B982-BC943022F781}" presName="hierRoot2" presStyleCnt="0">
        <dgm:presLayoutVars>
          <dgm:hierBranch val="init"/>
        </dgm:presLayoutVars>
      </dgm:prSet>
      <dgm:spPr/>
    </dgm:pt>
    <dgm:pt modelId="{E2C8B826-B2FA-4EEA-A6CE-988B115A6626}" type="pres">
      <dgm:prSet presAssocID="{C78AF1AC-E9E9-4607-B982-BC943022F781}" presName="rootComposite" presStyleCnt="0"/>
      <dgm:spPr/>
    </dgm:pt>
    <dgm:pt modelId="{DB998086-5FE2-4D69-A0BE-25866E647B6E}" type="pres">
      <dgm:prSet presAssocID="{C78AF1AC-E9E9-4607-B982-BC943022F781}" presName="rootText" presStyleLbl="node3" presStyleIdx="3" presStyleCnt="4">
        <dgm:presLayoutVars>
          <dgm:chPref val="3"/>
        </dgm:presLayoutVars>
      </dgm:prSet>
      <dgm:spPr/>
    </dgm:pt>
    <dgm:pt modelId="{0005B88F-7A21-41F7-A76F-0A082F095FC3}" type="pres">
      <dgm:prSet presAssocID="{C78AF1AC-E9E9-4607-B982-BC943022F781}" presName="rootConnector" presStyleLbl="node3" presStyleIdx="3" presStyleCnt="4"/>
      <dgm:spPr/>
    </dgm:pt>
    <dgm:pt modelId="{0DB8100D-02B6-4891-A1F9-73D7904F1CE4}" type="pres">
      <dgm:prSet presAssocID="{C78AF1AC-E9E9-4607-B982-BC943022F781}" presName="hierChild4" presStyleCnt="0"/>
      <dgm:spPr/>
    </dgm:pt>
    <dgm:pt modelId="{4428E7A0-5578-4A3B-95B5-415FB6E28908}" type="pres">
      <dgm:prSet presAssocID="{C78AF1AC-E9E9-4607-B982-BC943022F781}" presName="hierChild5" presStyleCnt="0"/>
      <dgm:spPr/>
    </dgm:pt>
    <dgm:pt modelId="{3B9459D0-2777-4E78-BB9E-5385F0CEA395}" type="pres">
      <dgm:prSet presAssocID="{B0A26140-0052-40B6-A931-21B41AECA556}" presName="hierChild5" presStyleCnt="0"/>
      <dgm:spPr/>
    </dgm:pt>
    <dgm:pt modelId="{D8431D59-0173-4EC1-9FFB-4A27D9EEB777}" type="pres">
      <dgm:prSet presAssocID="{F606EE76-65D4-4F92-8AE6-4BFFEC74F12A}" presName="hierChild3" presStyleCnt="0"/>
      <dgm:spPr/>
    </dgm:pt>
  </dgm:ptLst>
  <dgm:cxnLst>
    <dgm:cxn modelId="{7527AA07-CA65-4B70-A1E8-C37E22C3BE1B}" type="presOf" srcId="{E4A0968F-DE35-43A7-9311-D1ACDA7BE31A}" destId="{0E654591-83B1-4127-95F9-B4FC817E3EF8}" srcOrd="0" destOrd="0" presId="urn:microsoft.com/office/officeart/2005/8/layout/orgChart1"/>
    <dgm:cxn modelId="{2FF6461A-3CAD-496B-AC01-3681399817C7}" srcId="{5039D6B2-978F-4B1D-9AC8-C2EF7CDF815A}" destId="{159BF608-511E-479F-8643-5B981AB884EF}" srcOrd="1" destOrd="0" parTransId="{90199C5F-4DE3-4C38-B1CA-C170EA42D1E1}" sibTransId="{5C83ADE0-DE6B-414B-B9F8-9BE2C503EA05}"/>
    <dgm:cxn modelId="{B4E4552E-654E-4E74-80C1-9771D6486550}" type="presOf" srcId="{5712D945-8E8E-4580-A062-CBE8DFE65F9A}" destId="{9981AFBE-9943-4850-8196-F474FD5E389A}" srcOrd="1" destOrd="0" presId="urn:microsoft.com/office/officeart/2005/8/layout/orgChart1"/>
    <dgm:cxn modelId="{A31ADD30-B3AE-4DE7-B3D0-E18CA4A9E98D}" type="presOf" srcId="{159BF608-511E-479F-8643-5B981AB884EF}" destId="{8C45A153-D8D2-4BB0-AEBC-67585D8873AE}" srcOrd="0" destOrd="0" presId="urn:microsoft.com/office/officeart/2005/8/layout/orgChart1"/>
    <dgm:cxn modelId="{FE22FF35-858D-43D9-BB71-D1F18121776A}" srcId="{5039D6B2-978F-4B1D-9AC8-C2EF7CDF815A}" destId="{5712D945-8E8E-4580-A062-CBE8DFE65F9A}" srcOrd="0" destOrd="0" parTransId="{ABDD66BA-584B-4F47-AF9A-1FAAECE4D24E}" sibTransId="{887691BB-9F4F-48B1-97DB-84B95C023D73}"/>
    <dgm:cxn modelId="{B124683D-3EE6-4CD5-85C5-E4865A8DB0D4}" type="presOf" srcId="{C78AF1AC-E9E9-4607-B982-BC943022F781}" destId="{0005B88F-7A21-41F7-A76F-0A082F095FC3}" srcOrd="1" destOrd="0" presId="urn:microsoft.com/office/officeart/2005/8/layout/orgChart1"/>
    <dgm:cxn modelId="{9CD6F842-3B5C-4427-BE6F-C007CBA45100}" srcId="{F606EE76-65D4-4F92-8AE6-4BFFEC74F12A}" destId="{B0A26140-0052-40B6-A931-21B41AECA556}" srcOrd="1" destOrd="0" parTransId="{E141840B-677C-48BE-BDA4-A2A788D58DFC}" sibTransId="{90B68709-7F51-44AC-9E29-9A07BD9CA0F8}"/>
    <dgm:cxn modelId="{786B5B66-9461-4071-9BED-81483F118F54}" type="presOf" srcId="{5712D945-8E8E-4580-A062-CBE8DFE65F9A}" destId="{C9F873A1-908C-46E1-AEBA-95217FA71522}" srcOrd="0" destOrd="0" presId="urn:microsoft.com/office/officeart/2005/8/layout/orgChart1"/>
    <dgm:cxn modelId="{2B470F52-FDB6-440C-8B19-E2B79DB71ADB}" srcId="{B0A26140-0052-40B6-A931-21B41AECA556}" destId="{E4A0968F-DE35-43A7-9311-D1ACDA7BE31A}" srcOrd="0" destOrd="0" parTransId="{C9FCE0DD-E5E9-4F80-A91B-3296D6C332DA}" sibTransId="{C72D5242-8E95-471D-B403-4BBF520A338E}"/>
    <dgm:cxn modelId="{EAEF9D78-547D-4964-A92C-D299D7FA4CC3}" type="presOf" srcId="{5039D6B2-978F-4B1D-9AC8-C2EF7CDF815A}" destId="{B06DF241-0142-4ABB-AD32-5BFBEB73547B}" srcOrd="1" destOrd="0" presId="urn:microsoft.com/office/officeart/2005/8/layout/orgChart1"/>
    <dgm:cxn modelId="{B95F6482-535B-4D09-BF3A-17562409ABA9}" type="presOf" srcId="{F606EE76-65D4-4F92-8AE6-4BFFEC74F12A}" destId="{2FE5FE9D-F1A5-4530-B9D6-E9B062C4E96C}" srcOrd="1" destOrd="0" presId="urn:microsoft.com/office/officeart/2005/8/layout/orgChart1"/>
    <dgm:cxn modelId="{55DE1692-527E-47E2-967E-1066A17404EC}" type="presOf" srcId="{F606EE76-65D4-4F92-8AE6-4BFFEC74F12A}" destId="{9F3470E5-8F9D-4F35-91FB-DF4A3CB2444D}" srcOrd="0" destOrd="0" presId="urn:microsoft.com/office/officeart/2005/8/layout/orgChart1"/>
    <dgm:cxn modelId="{9ED9F29E-437B-44D7-9D6E-D09FB549A82C}" type="presOf" srcId="{5039D6B2-978F-4B1D-9AC8-C2EF7CDF815A}" destId="{849500FD-C983-471B-B09B-9E077238AD36}" srcOrd="0" destOrd="0" presId="urn:microsoft.com/office/officeart/2005/8/layout/orgChart1"/>
    <dgm:cxn modelId="{3771219F-52A2-4747-8074-6E00F0BA6E2B}" type="presOf" srcId="{159BF608-511E-479F-8643-5B981AB884EF}" destId="{18F2532D-840B-478E-8DAF-1A086A174F06}" srcOrd="1" destOrd="0" presId="urn:microsoft.com/office/officeart/2005/8/layout/orgChart1"/>
    <dgm:cxn modelId="{8B73919F-844D-4E9C-97A5-B8CF4295BF87}" srcId="{7D742D94-A4CD-4DC7-AE1A-BB669231CBDD}" destId="{F606EE76-65D4-4F92-8AE6-4BFFEC74F12A}" srcOrd="0" destOrd="0" parTransId="{EA3C4786-74B0-4341-AF23-F486969FC2EB}" sibTransId="{678BF6A4-038F-45FC-91FA-1D3A4CC407FB}"/>
    <dgm:cxn modelId="{4B5E06A3-3693-40FA-A5A9-3A417ACE1F6D}" type="presOf" srcId="{E141840B-677C-48BE-BDA4-A2A788D58DFC}" destId="{0BEEEA84-BA25-4AD9-923E-E78690F866E2}" srcOrd="0" destOrd="0" presId="urn:microsoft.com/office/officeart/2005/8/layout/orgChart1"/>
    <dgm:cxn modelId="{4A1816A8-3C60-43FD-A206-F766066BF83F}" type="presOf" srcId="{7D742D94-A4CD-4DC7-AE1A-BB669231CBDD}" destId="{362BFB1C-1004-4572-873B-2B3CD5E11C2B}" srcOrd="0" destOrd="0" presId="urn:microsoft.com/office/officeart/2005/8/layout/orgChart1"/>
    <dgm:cxn modelId="{E717F3AA-6211-4EF9-8EEE-D45C1FE346AD}" type="presOf" srcId="{37F53B23-9F75-4366-8F49-6FFECB80642B}" destId="{2D494290-B4B4-4587-AFB0-AE3807803E71}" srcOrd="0" destOrd="0" presId="urn:microsoft.com/office/officeart/2005/8/layout/orgChart1"/>
    <dgm:cxn modelId="{BF256FAD-66FB-4A7B-BF4D-014F75065360}" type="presOf" srcId="{C9FCE0DD-E5E9-4F80-A91B-3296D6C332DA}" destId="{E7A3E661-3219-42C6-8876-E44DCFBC89E7}" srcOrd="0" destOrd="0" presId="urn:microsoft.com/office/officeart/2005/8/layout/orgChart1"/>
    <dgm:cxn modelId="{4D670ACD-5FEE-40FC-B41E-CA204689CC2C}" srcId="{F606EE76-65D4-4F92-8AE6-4BFFEC74F12A}" destId="{5039D6B2-978F-4B1D-9AC8-C2EF7CDF815A}" srcOrd="0" destOrd="0" parTransId="{37F53B23-9F75-4366-8F49-6FFECB80642B}" sibTransId="{77E7512E-6CEF-4A26-BF41-C960501708D1}"/>
    <dgm:cxn modelId="{04D9ADCD-4354-4FEF-9D5B-73FFF8DA2FB9}" srcId="{B0A26140-0052-40B6-A931-21B41AECA556}" destId="{C78AF1AC-E9E9-4607-B982-BC943022F781}" srcOrd="1" destOrd="0" parTransId="{A800240B-7C58-44A9-99DE-F6A15B823AB0}" sibTransId="{35729186-F09D-4A1A-95AF-C9778D025D11}"/>
    <dgm:cxn modelId="{4FDAD2D7-CD10-4697-A663-76170A0BEB43}" type="presOf" srcId="{C78AF1AC-E9E9-4607-B982-BC943022F781}" destId="{DB998086-5FE2-4D69-A0BE-25866E647B6E}" srcOrd="0" destOrd="0" presId="urn:microsoft.com/office/officeart/2005/8/layout/orgChart1"/>
    <dgm:cxn modelId="{7A0336DC-AA1C-45C0-A1B7-AC83AB5512D8}" type="presOf" srcId="{B0A26140-0052-40B6-A931-21B41AECA556}" destId="{CE5E7C46-19E8-4F81-B023-FAC3B926AB6C}" srcOrd="0" destOrd="0" presId="urn:microsoft.com/office/officeart/2005/8/layout/orgChart1"/>
    <dgm:cxn modelId="{5EF181DD-3A46-42C2-A4D1-1B5DDFBD38D1}" type="presOf" srcId="{E4A0968F-DE35-43A7-9311-D1ACDA7BE31A}" destId="{70583536-E8ED-4B5C-951C-E23CD5A98384}" srcOrd="1" destOrd="0" presId="urn:microsoft.com/office/officeart/2005/8/layout/orgChart1"/>
    <dgm:cxn modelId="{FD72D0E4-D4A0-43F4-8C51-8CFAC61B2EF9}" type="presOf" srcId="{B0A26140-0052-40B6-A931-21B41AECA556}" destId="{EA2A9F4F-1AFE-4720-97BB-B08A89E0EE95}" srcOrd="1" destOrd="0" presId="urn:microsoft.com/office/officeart/2005/8/layout/orgChart1"/>
    <dgm:cxn modelId="{1F4372E5-46FC-4B21-8AF7-9ED392E8F81E}" type="presOf" srcId="{A800240B-7C58-44A9-99DE-F6A15B823AB0}" destId="{35C179C7-AB3C-4E23-A665-3A4A2636EB2D}" srcOrd="0" destOrd="0" presId="urn:microsoft.com/office/officeart/2005/8/layout/orgChart1"/>
    <dgm:cxn modelId="{2489C9F0-B8F7-473E-ABD5-CE9CFA7B02F4}" type="presOf" srcId="{90199C5F-4DE3-4C38-B1CA-C170EA42D1E1}" destId="{DB01956E-9AB8-442B-BDE4-974AD1ABE27E}" srcOrd="0" destOrd="0" presId="urn:microsoft.com/office/officeart/2005/8/layout/orgChart1"/>
    <dgm:cxn modelId="{9136DCFF-A5C7-4FCE-BB43-E357AA9A7AC7}" type="presOf" srcId="{ABDD66BA-584B-4F47-AF9A-1FAAECE4D24E}" destId="{058589BB-B3AF-460F-8875-BEF39A397FC4}" srcOrd="0" destOrd="0" presId="urn:microsoft.com/office/officeart/2005/8/layout/orgChart1"/>
    <dgm:cxn modelId="{F93BF474-EBAB-4BAC-819F-31A744A06EA7}" type="presParOf" srcId="{362BFB1C-1004-4572-873B-2B3CD5E11C2B}" destId="{7734A7F1-0330-41A1-B65C-5389055986E1}" srcOrd="0" destOrd="0" presId="urn:microsoft.com/office/officeart/2005/8/layout/orgChart1"/>
    <dgm:cxn modelId="{697DD728-A3F8-4B7A-9C30-60951205DD84}" type="presParOf" srcId="{7734A7F1-0330-41A1-B65C-5389055986E1}" destId="{664E58E1-B925-4BF1-A96F-7F98B48FE808}" srcOrd="0" destOrd="0" presId="urn:microsoft.com/office/officeart/2005/8/layout/orgChart1"/>
    <dgm:cxn modelId="{3DB82966-2D1E-41A4-8111-A5E45FDCAE5D}" type="presParOf" srcId="{664E58E1-B925-4BF1-A96F-7F98B48FE808}" destId="{9F3470E5-8F9D-4F35-91FB-DF4A3CB2444D}" srcOrd="0" destOrd="0" presId="urn:microsoft.com/office/officeart/2005/8/layout/orgChart1"/>
    <dgm:cxn modelId="{B73B6F79-4EC4-432A-9C6E-BACBF4437188}" type="presParOf" srcId="{664E58E1-B925-4BF1-A96F-7F98B48FE808}" destId="{2FE5FE9D-F1A5-4530-B9D6-E9B062C4E96C}" srcOrd="1" destOrd="0" presId="urn:microsoft.com/office/officeart/2005/8/layout/orgChart1"/>
    <dgm:cxn modelId="{A22E4704-FE3F-441E-A846-4ACD67948ED7}" type="presParOf" srcId="{7734A7F1-0330-41A1-B65C-5389055986E1}" destId="{B2DF5FB7-7894-403C-8CCB-D0C82746404B}" srcOrd="1" destOrd="0" presId="urn:microsoft.com/office/officeart/2005/8/layout/orgChart1"/>
    <dgm:cxn modelId="{A46236A7-BC84-4CEB-88F9-C1D46793F11F}" type="presParOf" srcId="{B2DF5FB7-7894-403C-8CCB-D0C82746404B}" destId="{2D494290-B4B4-4587-AFB0-AE3807803E71}" srcOrd="0" destOrd="0" presId="urn:microsoft.com/office/officeart/2005/8/layout/orgChart1"/>
    <dgm:cxn modelId="{E1BBE03F-D6B6-451D-9805-2713F90CCEEF}" type="presParOf" srcId="{B2DF5FB7-7894-403C-8CCB-D0C82746404B}" destId="{F580D668-4661-4493-8E88-52F3263C37E2}" srcOrd="1" destOrd="0" presId="urn:microsoft.com/office/officeart/2005/8/layout/orgChart1"/>
    <dgm:cxn modelId="{62C59FB6-8F6E-4901-8BE7-BC31342B258A}" type="presParOf" srcId="{F580D668-4661-4493-8E88-52F3263C37E2}" destId="{B2900A31-7A17-473D-99FC-B52694067A52}" srcOrd="0" destOrd="0" presId="urn:microsoft.com/office/officeart/2005/8/layout/orgChart1"/>
    <dgm:cxn modelId="{48D97F96-7FDE-499D-BF8B-1D7D169D2AC1}" type="presParOf" srcId="{B2900A31-7A17-473D-99FC-B52694067A52}" destId="{849500FD-C983-471B-B09B-9E077238AD36}" srcOrd="0" destOrd="0" presId="urn:microsoft.com/office/officeart/2005/8/layout/orgChart1"/>
    <dgm:cxn modelId="{4C5F429E-A273-4E36-9728-BF684D5B1A7F}" type="presParOf" srcId="{B2900A31-7A17-473D-99FC-B52694067A52}" destId="{B06DF241-0142-4ABB-AD32-5BFBEB73547B}" srcOrd="1" destOrd="0" presId="urn:microsoft.com/office/officeart/2005/8/layout/orgChart1"/>
    <dgm:cxn modelId="{2632C0CE-0146-4471-9D3E-47FE72DB6140}" type="presParOf" srcId="{F580D668-4661-4493-8E88-52F3263C37E2}" destId="{4105006F-287B-4FF0-B310-62CC5FE84DD8}" srcOrd="1" destOrd="0" presId="urn:microsoft.com/office/officeart/2005/8/layout/orgChart1"/>
    <dgm:cxn modelId="{28BAC3D0-067B-45A9-B186-C3990748E3FE}" type="presParOf" srcId="{4105006F-287B-4FF0-B310-62CC5FE84DD8}" destId="{058589BB-B3AF-460F-8875-BEF39A397FC4}" srcOrd="0" destOrd="0" presId="urn:microsoft.com/office/officeart/2005/8/layout/orgChart1"/>
    <dgm:cxn modelId="{ED844B5C-F6FD-4CA5-B3BB-4F930A41CA2B}" type="presParOf" srcId="{4105006F-287B-4FF0-B310-62CC5FE84DD8}" destId="{BCF25DE9-BDA2-404C-966F-029118D72CF1}" srcOrd="1" destOrd="0" presId="urn:microsoft.com/office/officeart/2005/8/layout/orgChart1"/>
    <dgm:cxn modelId="{179D4F23-CD66-403C-90DB-E5CFEFAA6BF3}" type="presParOf" srcId="{BCF25DE9-BDA2-404C-966F-029118D72CF1}" destId="{E7E5745A-4CDA-489E-8BC6-18AFD4A796F9}" srcOrd="0" destOrd="0" presId="urn:microsoft.com/office/officeart/2005/8/layout/orgChart1"/>
    <dgm:cxn modelId="{28E6FB60-557A-419B-BB97-5E1230616285}" type="presParOf" srcId="{E7E5745A-4CDA-489E-8BC6-18AFD4A796F9}" destId="{C9F873A1-908C-46E1-AEBA-95217FA71522}" srcOrd="0" destOrd="0" presId="urn:microsoft.com/office/officeart/2005/8/layout/orgChart1"/>
    <dgm:cxn modelId="{D716059A-DC47-494A-8D36-A072F95763DE}" type="presParOf" srcId="{E7E5745A-4CDA-489E-8BC6-18AFD4A796F9}" destId="{9981AFBE-9943-4850-8196-F474FD5E389A}" srcOrd="1" destOrd="0" presId="urn:microsoft.com/office/officeart/2005/8/layout/orgChart1"/>
    <dgm:cxn modelId="{E2132AD3-CEB5-4085-9DC1-94745A1CD290}" type="presParOf" srcId="{BCF25DE9-BDA2-404C-966F-029118D72CF1}" destId="{F196AF19-1E37-4F89-A3BA-24128EFD7A13}" srcOrd="1" destOrd="0" presId="urn:microsoft.com/office/officeart/2005/8/layout/orgChart1"/>
    <dgm:cxn modelId="{5C2D1BC1-2E8D-4A08-846C-3F7582642582}" type="presParOf" srcId="{BCF25DE9-BDA2-404C-966F-029118D72CF1}" destId="{1EB9722C-3FFF-40BD-9AC3-6E4D43C3C48F}" srcOrd="2" destOrd="0" presId="urn:microsoft.com/office/officeart/2005/8/layout/orgChart1"/>
    <dgm:cxn modelId="{785ED2A8-5EDA-4773-B4EA-B3A80634FE46}" type="presParOf" srcId="{4105006F-287B-4FF0-B310-62CC5FE84DD8}" destId="{DB01956E-9AB8-442B-BDE4-974AD1ABE27E}" srcOrd="2" destOrd="0" presId="urn:microsoft.com/office/officeart/2005/8/layout/orgChart1"/>
    <dgm:cxn modelId="{981EE3A2-C5F8-4A84-B3F7-EF1F6C45A594}" type="presParOf" srcId="{4105006F-287B-4FF0-B310-62CC5FE84DD8}" destId="{F52287F5-2DEC-4496-8460-4D94ADEA49FF}" srcOrd="3" destOrd="0" presId="urn:microsoft.com/office/officeart/2005/8/layout/orgChart1"/>
    <dgm:cxn modelId="{1C9BC8F2-6C3F-4BDE-AE61-7CE6D40DA3DE}" type="presParOf" srcId="{F52287F5-2DEC-4496-8460-4D94ADEA49FF}" destId="{E5DB7D8C-0398-46C6-B6C7-7FF0447243D8}" srcOrd="0" destOrd="0" presId="urn:microsoft.com/office/officeart/2005/8/layout/orgChart1"/>
    <dgm:cxn modelId="{50421641-8967-492F-A17E-3B810D4659BD}" type="presParOf" srcId="{E5DB7D8C-0398-46C6-B6C7-7FF0447243D8}" destId="{8C45A153-D8D2-4BB0-AEBC-67585D8873AE}" srcOrd="0" destOrd="0" presId="urn:microsoft.com/office/officeart/2005/8/layout/orgChart1"/>
    <dgm:cxn modelId="{1FC07134-E115-4BFF-B393-2A2B870E1572}" type="presParOf" srcId="{E5DB7D8C-0398-46C6-B6C7-7FF0447243D8}" destId="{18F2532D-840B-478E-8DAF-1A086A174F06}" srcOrd="1" destOrd="0" presId="urn:microsoft.com/office/officeart/2005/8/layout/orgChart1"/>
    <dgm:cxn modelId="{8001C837-C4A3-40DA-AD35-6E1491BA77EF}" type="presParOf" srcId="{F52287F5-2DEC-4496-8460-4D94ADEA49FF}" destId="{EC66EEE5-3626-48AA-9844-FBD048DD7251}" srcOrd="1" destOrd="0" presId="urn:microsoft.com/office/officeart/2005/8/layout/orgChart1"/>
    <dgm:cxn modelId="{DE3E26B7-E114-4AB1-9BE0-199ACBF93D94}" type="presParOf" srcId="{F52287F5-2DEC-4496-8460-4D94ADEA49FF}" destId="{311B5D91-3BCB-46FC-96E7-710ABEC6B85D}" srcOrd="2" destOrd="0" presId="urn:microsoft.com/office/officeart/2005/8/layout/orgChart1"/>
    <dgm:cxn modelId="{A9465511-C746-41BE-98A6-0EEF9CAE335A}" type="presParOf" srcId="{F580D668-4661-4493-8E88-52F3263C37E2}" destId="{D104E068-4843-41A9-A8F0-E97E790F88EC}" srcOrd="2" destOrd="0" presId="urn:microsoft.com/office/officeart/2005/8/layout/orgChart1"/>
    <dgm:cxn modelId="{926ABF35-F72C-4603-8018-778522A2F8E0}" type="presParOf" srcId="{B2DF5FB7-7894-403C-8CCB-D0C82746404B}" destId="{0BEEEA84-BA25-4AD9-923E-E78690F866E2}" srcOrd="2" destOrd="0" presId="urn:microsoft.com/office/officeart/2005/8/layout/orgChart1"/>
    <dgm:cxn modelId="{FB533AB8-BA08-45DD-8ED3-0F88DDC91242}" type="presParOf" srcId="{B2DF5FB7-7894-403C-8CCB-D0C82746404B}" destId="{85DF6C4F-8574-4299-8F4C-7A8C8AB3BEA0}" srcOrd="3" destOrd="0" presId="urn:microsoft.com/office/officeart/2005/8/layout/orgChart1"/>
    <dgm:cxn modelId="{418837D1-F9A8-4DCD-A78D-2534686FC551}" type="presParOf" srcId="{85DF6C4F-8574-4299-8F4C-7A8C8AB3BEA0}" destId="{000379F4-7A10-40EE-B900-ADC7CC6E6D07}" srcOrd="0" destOrd="0" presId="urn:microsoft.com/office/officeart/2005/8/layout/orgChart1"/>
    <dgm:cxn modelId="{485D818D-41C7-44DE-A6CA-8E5EBFDDB1CA}" type="presParOf" srcId="{000379F4-7A10-40EE-B900-ADC7CC6E6D07}" destId="{CE5E7C46-19E8-4F81-B023-FAC3B926AB6C}" srcOrd="0" destOrd="0" presId="urn:microsoft.com/office/officeart/2005/8/layout/orgChart1"/>
    <dgm:cxn modelId="{12D458FF-8F8F-48DF-AA34-BF229E4C8EAB}" type="presParOf" srcId="{000379F4-7A10-40EE-B900-ADC7CC6E6D07}" destId="{EA2A9F4F-1AFE-4720-97BB-B08A89E0EE95}" srcOrd="1" destOrd="0" presId="urn:microsoft.com/office/officeart/2005/8/layout/orgChart1"/>
    <dgm:cxn modelId="{14B9AA68-48E8-4B04-BE5D-BD1A64B8EB89}" type="presParOf" srcId="{85DF6C4F-8574-4299-8F4C-7A8C8AB3BEA0}" destId="{C1E7CDE6-CF69-42B6-BE28-1410220BD6B7}" srcOrd="1" destOrd="0" presId="urn:microsoft.com/office/officeart/2005/8/layout/orgChart1"/>
    <dgm:cxn modelId="{4AA9D99B-81EC-4B41-9253-91EAEE9A2269}" type="presParOf" srcId="{C1E7CDE6-CF69-42B6-BE28-1410220BD6B7}" destId="{E7A3E661-3219-42C6-8876-E44DCFBC89E7}" srcOrd="0" destOrd="0" presId="urn:microsoft.com/office/officeart/2005/8/layout/orgChart1"/>
    <dgm:cxn modelId="{870B622B-BA78-413C-83B5-549CF7FA2E37}" type="presParOf" srcId="{C1E7CDE6-CF69-42B6-BE28-1410220BD6B7}" destId="{51D26FC2-8718-4747-99C4-D97D783AF3BF}" srcOrd="1" destOrd="0" presId="urn:microsoft.com/office/officeart/2005/8/layout/orgChart1"/>
    <dgm:cxn modelId="{5BEDF5BE-EBFC-4B1F-9527-07A135A7C8F5}" type="presParOf" srcId="{51D26FC2-8718-4747-99C4-D97D783AF3BF}" destId="{A21D3011-F29C-4167-82D4-76F773BF7DCA}" srcOrd="0" destOrd="0" presId="urn:microsoft.com/office/officeart/2005/8/layout/orgChart1"/>
    <dgm:cxn modelId="{8485CD75-1956-420B-83CA-473C4DBA9A62}" type="presParOf" srcId="{A21D3011-F29C-4167-82D4-76F773BF7DCA}" destId="{0E654591-83B1-4127-95F9-B4FC817E3EF8}" srcOrd="0" destOrd="0" presId="urn:microsoft.com/office/officeart/2005/8/layout/orgChart1"/>
    <dgm:cxn modelId="{774A296A-9540-4484-9A44-D4C38C098942}" type="presParOf" srcId="{A21D3011-F29C-4167-82D4-76F773BF7DCA}" destId="{70583536-E8ED-4B5C-951C-E23CD5A98384}" srcOrd="1" destOrd="0" presId="urn:microsoft.com/office/officeart/2005/8/layout/orgChart1"/>
    <dgm:cxn modelId="{D322F6A7-AFF7-4184-8C0B-4060F7E46DAF}" type="presParOf" srcId="{51D26FC2-8718-4747-99C4-D97D783AF3BF}" destId="{663C3549-8F94-4A4A-AC9C-2122F761EEF2}" srcOrd="1" destOrd="0" presId="urn:microsoft.com/office/officeart/2005/8/layout/orgChart1"/>
    <dgm:cxn modelId="{AB830742-2B33-4207-955B-999C50C0A0EF}" type="presParOf" srcId="{51D26FC2-8718-4747-99C4-D97D783AF3BF}" destId="{98240A51-1E60-4C03-9F45-FA5F3D6A0643}" srcOrd="2" destOrd="0" presId="urn:microsoft.com/office/officeart/2005/8/layout/orgChart1"/>
    <dgm:cxn modelId="{2A940E51-77FF-4C06-9E31-5855180130DD}" type="presParOf" srcId="{C1E7CDE6-CF69-42B6-BE28-1410220BD6B7}" destId="{35C179C7-AB3C-4E23-A665-3A4A2636EB2D}" srcOrd="2" destOrd="0" presId="urn:microsoft.com/office/officeart/2005/8/layout/orgChart1"/>
    <dgm:cxn modelId="{683339E4-34D4-4FA4-B408-BE90F5C1C8CD}" type="presParOf" srcId="{C1E7CDE6-CF69-42B6-BE28-1410220BD6B7}" destId="{715AC9B1-039E-4D95-94F7-DD340CEB7830}" srcOrd="3" destOrd="0" presId="urn:microsoft.com/office/officeart/2005/8/layout/orgChart1"/>
    <dgm:cxn modelId="{7DC79D7B-964A-41FC-BD2F-9F2091B38C2E}" type="presParOf" srcId="{715AC9B1-039E-4D95-94F7-DD340CEB7830}" destId="{E2C8B826-B2FA-4EEA-A6CE-988B115A6626}" srcOrd="0" destOrd="0" presId="urn:microsoft.com/office/officeart/2005/8/layout/orgChart1"/>
    <dgm:cxn modelId="{A4A6B45C-B6C3-484C-B9D6-68143D5F41DA}" type="presParOf" srcId="{E2C8B826-B2FA-4EEA-A6CE-988B115A6626}" destId="{DB998086-5FE2-4D69-A0BE-25866E647B6E}" srcOrd="0" destOrd="0" presId="urn:microsoft.com/office/officeart/2005/8/layout/orgChart1"/>
    <dgm:cxn modelId="{19A6CDAF-8AD5-41AD-B35A-A073ADE770F2}" type="presParOf" srcId="{E2C8B826-B2FA-4EEA-A6CE-988B115A6626}" destId="{0005B88F-7A21-41F7-A76F-0A082F095FC3}" srcOrd="1" destOrd="0" presId="urn:microsoft.com/office/officeart/2005/8/layout/orgChart1"/>
    <dgm:cxn modelId="{F48AB14F-44CB-4EC3-BA8A-AAA7D76A1DC7}" type="presParOf" srcId="{715AC9B1-039E-4D95-94F7-DD340CEB7830}" destId="{0DB8100D-02B6-4891-A1F9-73D7904F1CE4}" srcOrd="1" destOrd="0" presId="urn:microsoft.com/office/officeart/2005/8/layout/orgChart1"/>
    <dgm:cxn modelId="{21029BE0-6DD5-4037-B27B-88BF0733F2EB}" type="presParOf" srcId="{715AC9B1-039E-4D95-94F7-DD340CEB7830}" destId="{4428E7A0-5578-4A3B-95B5-415FB6E28908}" srcOrd="2" destOrd="0" presId="urn:microsoft.com/office/officeart/2005/8/layout/orgChart1"/>
    <dgm:cxn modelId="{B8861CE1-9661-4BBE-A6D7-968EE47F16FF}" type="presParOf" srcId="{85DF6C4F-8574-4299-8F4C-7A8C8AB3BEA0}" destId="{3B9459D0-2777-4E78-BB9E-5385F0CEA395}" srcOrd="2" destOrd="0" presId="urn:microsoft.com/office/officeart/2005/8/layout/orgChart1"/>
    <dgm:cxn modelId="{34760F54-A38F-40DB-B15D-707708E0BE17}" type="presParOf" srcId="{7734A7F1-0330-41A1-B65C-5389055986E1}" destId="{D8431D59-0173-4EC1-9FFB-4A27D9EEB777}"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C179C7-AB3C-4E23-A665-3A4A2636EB2D}">
      <dsp:nvSpPr>
        <dsp:cNvPr id="0" name=""/>
        <dsp:cNvSpPr/>
      </dsp:nvSpPr>
      <dsp:spPr>
        <a:xfrm>
          <a:off x="4553454" y="2591548"/>
          <a:ext cx="320966" cy="2503538"/>
        </a:xfrm>
        <a:custGeom>
          <a:avLst/>
          <a:gdLst/>
          <a:ahLst/>
          <a:cxnLst/>
          <a:rect l="0" t="0" r="0" b="0"/>
          <a:pathLst>
            <a:path>
              <a:moveTo>
                <a:pt x="0" y="0"/>
              </a:moveTo>
              <a:lnTo>
                <a:pt x="0" y="2503538"/>
              </a:lnTo>
              <a:lnTo>
                <a:pt x="320966" y="2503538"/>
              </a:lnTo>
            </a:path>
          </a:pathLst>
        </a:custGeom>
        <a:noFill/>
        <a:ln w="1905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A3E661-3219-42C6-8876-E44DCFBC89E7}">
      <dsp:nvSpPr>
        <dsp:cNvPr id="0" name=""/>
        <dsp:cNvSpPr/>
      </dsp:nvSpPr>
      <dsp:spPr>
        <a:xfrm>
          <a:off x="4553454" y="2591548"/>
          <a:ext cx="320966" cy="984297"/>
        </a:xfrm>
        <a:custGeom>
          <a:avLst/>
          <a:gdLst/>
          <a:ahLst/>
          <a:cxnLst/>
          <a:rect l="0" t="0" r="0" b="0"/>
          <a:pathLst>
            <a:path>
              <a:moveTo>
                <a:pt x="0" y="0"/>
              </a:moveTo>
              <a:lnTo>
                <a:pt x="0" y="984297"/>
              </a:lnTo>
              <a:lnTo>
                <a:pt x="320966" y="984297"/>
              </a:lnTo>
            </a:path>
          </a:pathLst>
        </a:custGeom>
        <a:noFill/>
        <a:ln w="1905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BEEEA84-BA25-4AD9-923E-E78690F866E2}">
      <dsp:nvSpPr>
        <dsp:cNvPr id="0" name=""/>
        <dsp:cNvSpPr/>
      </dsp:nvSpPr>
      <dsp:spPr>
        <a:xfrm>
          <a:off x="4114799" y="1072307"/>
          <a:ext cx="1294564" cy="449353"/>
        </a:xfrm>
        <a:custGeom>
          <a:avLst/>
          <a:gdLst/>
          <a:ahLst/>
          <a:cxnLst/>
          <a:rect l="0" t="0" r="0" b="0"/>
          <a:pathLst>
            <a:path>
              <a:moveTo>
                <a:pt x="0" y="0"/>
              </a:moveTo>
              <a:lnTo>
                <a:pt x="0" y="224676"/>
              </a:lnTo>
              <a:lnTo>
                <a:pt x="1294564" y="224676"/>
              </a:lnTo>
              <a:lnTo>
                <a:pt x="1294564" y="449353"/>
              </a:lnTo>
            </a:path>
          </a:pathLst>
        </a:custGeom>
        <a:noFill/>
        <a:ln w="1905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01956E-9AB8-442B-BDE4-974AD1ABE27E}">
      <dsp:nvSpPr>
        <dsp:cNvPr id="0" name=""/>
        <dsp:cNvSpPr/>
      </dsp:nvSpPr>
      <dsp:spPr>
        <a:xfrm>
          <a:off x="3355179" y="2591548"/>
          <a:ext cx="320966" cy="2503538"/>
        </a:xfrm>
        <a:custGeom>
          <a:avLst/>
          <a:gdLst/>
          <a:ahLst/>
          <a:cxnLst/>
          <a:rect l="0" t="0" r="0" b="0"/>
          <a:pathLst>
            <a:path>
              <a:moveTo>
                <a:pt x="320966" y="0"/>
              </a:moveTo>
              <a:lnTo>
                <a:pt x="320966" y="2503538"/>
              </a:lnTo>
              <a:lnTo>
                <a:pt x="0" y="2503538"/>
              </a:lnTo>
            </a:path>
          </a:pathLst>
        </a:custGeom>
        <a:noFill/>
        <a:ln w="1905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58589BB-B3AF-460F-8875-BEF39A397FC4}">
      <dsp:nvSpPr>
        <dsp:cNvPr id="0" name=""/>
        <dsp:cNvSpPr/>
      </dsp:nvSpPr>
      <dsp:spPr>
        <a:xfrm>
          <a:off x="3355179" y="2591548"/>
          <a:ext cx="320966" cy="984297"/>
        </a:xfrm>
        <a:custGeom>
          <a:avLst/>
          <a:gdLst/>
          <a:ahLst/>
          <a:cxnLst/>
          <a:rect l="0" t="0" r="0" b="0"/>
          <a:pathLst>
            <a:path>
              <a:moveTo>
                <a:pt x="320966" y="0"/>
              </a:moveTo>
              <a:lnTo>
                <a:pt x="320966" y="984297"/>
              </a:lnTo>
              <a:lnTo>
                <a:pt x="0" y="984297"/>
              </a:lnTo>
            </a:path>
          </a:pathLst>
        </a:custGeom>
        <a:noFill/>
        <a:ln w="1905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494290-B4B4-4587-AFB0-AE3807803E71}">
      <dsp:nvSpPr>
        <dsp:cNvPr id="0" name=""/>
        <dsp:cNvSpPr/>
      </dsp:nvSpPr>
      <dsp:spPr>
        <a:xfrm>
          <a:off x="2820235" y="1072307"/>
          <a:ext cx="1294564" cy="449353"/>
        </a:xfrm>
        <a:custGeom>
          <a:avLst/>
          <a:gdLst/>
          <a:ahLst/>
          <a:cxnLst/>
          <a:rect l="0" t="0" r="0" b="0"/>
          <a:pathLst>
            <a:path>
              <a:moveTo>
                <a:pt x="1294564" y="0"/>
              </a:moveTo>
              <a:lnTo>
                <a:pt x="1294564" y="224676"/>
              </a:lnTo>
              <a:lnTo>
                <a:pt x="0" y="224676"/>
              </a:lnTo>
              <a:lnTo>
                <a:pt x="0" y="449353"/>
              </a:lnTo>
            </a:path>
          </a:pathLst>
        </a:custGeom>
        <a:noFill/>
        <a:ln w="1905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F3470E5-8F9D-4F35-91FB-DF4A3CB2444D}">
      <dsp:nvSpPr>
        <dsp:cNvPr id="0" name=""/>
        <dsp:cNvSpPr/>
      </dsp:nvSpPr>
      <dsp:spPr>
        <a:xfrm>
          <a:off x="3044911" y="2419"/>
          <a:ext cx="2139776" cy="1069888"/>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TW" sz="2400" kern="1200" dirty="0"/>
            <a:t>Arguments</a:t>
          </a:r>
          <a:endParaRPr lang="zh-TW" altLang="en-US" sz="2400" kern="1200" dirty="0"/>
        </a:p>
      </dsp:txBody>
      <dsp:txXfrm>
        <a:off x="3044911" y="2419"/>
        <a:ext cx="2139776" cy="1069888"/>
      </dsp:txXfrm>
    </dsp:sp>
    <dsp:sp modelId="{849500FD-C983-471B-B09B-9E077238AD36}">
      <dsp:nvSpPr>
        <dsp:cNvPr id="0" name=""/>
        <dsp:cNvSpPr/>
      </dsp:nvSpPr>
      <dsp:spPr>
        <a:xfrm>
          <a:off x="1750347" y="1521660"/>
          <a:ext cx="2139776" cy="1069888"/>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TW" sz="2400" kern="1200" dirty="0"/>
            <a:t>Deduction</a:t>
          </a:r>
          <a:endParaRPr lang="zh-TW" altLang="en-US" sz="2400" kern="1200" dirty="0"/>
        </a:p>
      </dsp:txBody>
      <dsp:txXfrm>
        <a:off x="1750347" y="1521660"/>
        <a:ext cx="2139776" cy="1069888"/>
      </dsp:txXfrm>
    </dsp:sp>
    <dsp:sp modelId="{C9F873A1-908C-46E1-AEBA-95217FA71522}">
      <dsp:nvSpPr>
        <dsp:cNvPr id="0" name=""/>
        <dsp:cNvSpPr/>
      </dsp:nvSpPr>
      <dsp:spPr>
        <a:xfrm>
          <a:off x="1215403" y="3040901"/>
          <a:ext cx="2139776" cy="1069888"/>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TW" sz="2400" kern="1200" dirty="0"/>
            <a:t>Common Patterns</a:t>
          </a:r>
          <a:endParaRPr lang="zh-TW" altLang="en-US" sz="2400" kern="1200" dirty="0"/>
        </a:p>
      </dsp:txBody>
      <dsp:txXfrm>
        <a:off x="1215403" y="3040901"/>
        <a:ext cx="2139776" cy="1069888"/>
      </dsp:txXfrm>
    </dsp:sp>
    <dsp:sp modelId="{8C45A153-D8D2-4BB0-AEBC-67585D8873AE}">
      <dsp:nvSpPr>
        <dsp:cNvPr id="0" name=""/>
        <dsp:cNvSpPr/>
      </dsp:nvSpPr>
      <dsp:spPr>
        <a:xfrm>
          <a:off x="1215403" y="4560142"/>
          <a:ext cx="2139776" cy="1069888"/>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TW" sz="2400" kern="1200" dirty="0"/>
            <a:t>Truth and Validity</a:t>
          </a:r>
          <a:endParaRPr lang="zh-TW" altLang="en-US" sz="2400" kern="1200" dirty="0"/>
        </a:p>
      </dsp:txBody>
      <dsp:txXfrm>
        <a:off x="1215403" y="4560142"/>
        <a:ext cx="2139776" cy="1069888"/>
      </dsp:txXfrm>
    </dsp:sp>
    <dsp:sp modelId="{CE5E7C46-19E8-4F81-B023-FAC3B926AB6C}">
      <dsp:nvSpPr>
        <dsp:cNvPr id="0" name=""/>
        <dsp:cNvSpPr/>
      </dsp:nvSpPr>
      <dsp:spPr>
        <a:xfrm>
          <a:off x="4339476" y="1521660"/>
          <a:ext cx="2139776" cy="1069888"/>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TW" sz="2400" kern="1200" dirty="0"/>
            <a:t>Induction</a:t>
          </a:r>
          <a:endParaRPr lang="zh-TW" altLang="en-US" sz="2400" kern="1200" dirty="0"/>
        </a:p>
      </dsp:txBody>
      <dsp:txXfrm>
        <a:off x="4339476" y="1521660"/>
        <a:ext cx="2139776" cy="1069888"/>
      </dsp:txXfrm>
    </dsp:sp>
    <dsp:sp modelId="{0E654591-83B1-4127-95F9-B4FC817E3EF8}">
      <dsp:nvSpPr>
        <dsp:cNvPr id="0" name=""/>
        <dsp:cNvSpPr/>
      </dsp:nvSpPr>
      <dsp:spPr>
        <a:xfrm>
          <a:off x="4874420" y="3040901"/>
          <a:ext cx="2139776" cy="1069888"/>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TW" sz="2400" kern="1200" dirty="0"/>
            <a:t>Common Patterns</a:t>
          </a:r>
          <a:endParaRPr lang="zh-TW" altLang="en-US" sz="2400" kern="1200" dirty="0"/>
        </a:p>
      </dsp:txBody>
      <dsp:txXfrm>
        <a:off x="4874420" y="3040901"/>
        <a:ext cx="2139776" cy="1069888"/>
      </dsp:txXfrm>
    </dsp:sp>
    <dsp:sp modelId="{DB998086-5FE2-4D69-A0BE-25866E647B6E}">
      <dsp:nvSpPr>
        <dsp:cNvPr id="0" name=""/>
        <dsp:cNvSpPr/>
      </dsp:nvSpPr>
      <dsp:spPr>
        <a:xfrm>
          <a:off x="4874420" y="4560142"/>
          <a:ext cx="2139776" cy="1069888"/>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altLang="zh-TW" sz="2400" kern="1200" dirty="0"/>
            <a:t>Inductive Strength</a:t>
          </a:r>
          <a:endParaRPr lang="zh-TW" altLang="en-US" sz="2400" kern="1200" dirty="0"/>
        </a:p>
      </dsp:txBody>
      <dsp:txXfrm>
        <a:off x="4874420" y="4560142"/>
        <a:ext cx="2139776" cy="1069888"/>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chemeClr val="tx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defRPr>
                <a:solidFill>
                  <a:schemeClr val="tx1"/>
                </a:solidFill>
              </a:defRPr>
            </a:lvl1pPr>
          </a:lstStyle>
          <a:p>
            <a:fld id="{4AAD347D-5ACD-4C99-B74B-A9C85AD731AF}" type="datetimeFigureOut">
              <a:rPr lang="en-US" smtClean="0"/>
              <a:t>11/8/2020</a:t>
            </a:fld>
            <a:endParaRPr lang="en-US" dirty="0"/>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D57F1E4F-1CFF-5643-939E-02111984F565}" type="slidenum">
              <a:rPr lang="en-US" smtClean="0"/>
              <a:t>‹#›</a:t>
            </a:fld>
            <a:endParaRPr lang="en-US" dirty="0"/>
          </a:p>
        </p:txBody>
      </p:sp>
      <p:cxnSp>
        <p:nvCxnSpPr>
          <p:cNvPr id="8" name="Straight Connector 7"/>
          <p:cNvCxnSpPr/>
          <p:nvPr/>
        </p:nvCxnSpPr>
        <p:spPr>
          <a:xfrm>
            <a:off x="1978660" y="3733800"/>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977233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594122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8897652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chemeClr val="tx1"/>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lvl1pPr>
              <a:defRPr>
                <a:solidFill>
                  <a:schemeClr val="tx1"/>
                </a:solidFill>
              </a:defRPr>
            </a:lvl1pPr>
          </a:lstStyle>
          <a:p>
            <a:fld id="{4AAD18AE-66D4-45E3-A3A2-13060BBBA3F3}" type="datetimeFigureOut">
              <a:rPr lang="zh-TW" altLang="en-US" smtClean="0"/>
              <a:pPr/>
              <a:t>2020/11/8</a:t>
            </a:fld>
            <a:endParaRPr lang="zh-TW" alt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zh-TW" alt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E15CDE17-DB52-42D8-BB55-6DE4F22096B4}" type="slidenum">
              <a:rPr lang="zh-TW" altLang="en-US" smtClean="0"/>
              <a:pPr/>
              <a:t>‹#›</a:t>
            </a:fld>
            <a:endParaRPr lang="zh-TW" altLang="en-US"/>
          </a:p>
        </p:txBody>
      </p:sp>
      <p:cxnSp>
        <p:nvCxnSpPr>
          <p:cNvPr id="8" name="Straight Connector 7"/>
          <p:cNvCxnSpPr/>
          <p:nvPr/>
        </p:nvCxnSpPr>
        <p:spPr>
          <a:xfrm>
            <a:off x="1978660" y="3733800"/>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00411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239559300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zh-TW" altLang="en-US"/>
              <a:t>按一下以編輯母片標題樣式</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15CDE17-DB52-42D8-BB55-6DE4F22096B4}" type="slidenum">
              <a:rPr lang="zh-TW" altLang="en-US" smtClean="0"/>
              <a:pPr/>
              <a:t>‹#›</a:t>
            </a:fld>
            <a:endParaRPr lang="zh-TW" altLang="en-US"/>
          </a:p>
        </p:txBody>
      </p:sp>
      <p:cxnSp>
        <p:nvCxnSpPr>
          <p:cNvPr id="7" name="Straight Connector 6"/>
          <p:cNvCxnSpPr/>
          <p:nvPr/>
        </p:nvCxnSpPr>
        <p:spPr>
          <a:xfrm>
            <a:off x="1981200" y="4020408"/>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028500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6828307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7485893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426210289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4" name="Slide Number Placeholder 3"/>
          <p:cNvSpPr>
            <a:spLocks noGrp="1"/>
          </p:cNvSpPr>
          <p:nvPr>
            <p:ph type="sldNum" sz="quarter" idx="12"/>
          </p:nvPr>
        </p:nvSpPr>
        <p:spPr/>
        <p:txBody>
          <a:body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42018736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zh-TW" altLang="en-US"/>
              <a:t>按一下以編輯母片標題樣式</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2173545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29029017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34542254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229967337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AAD18AE-66D4-45E3-A3A2-13060BBBA3F3}" type="datetimeFigureOut">
              <a:rPr lang="zh-TW" altLang="en-US" smtClean="0"/>
              <a:pPr/>
              <a:t>2020/11/8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4204091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zh-TW" altLang="en-US"/>
              <a:t>按一下以編輯母片標題樣式</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dirty="0"/>
          </a:p>
        </p:txBody>
      </p:sp>
      <p:cxnSp>
        <p:nvCxnSpPr>
          <p:cNvPr id="7" name="Straight Connector 6"/>
          <p:cNvCxnSpPr/>
          <p:nvPr/>
        </p:nvCxnSpPr>
        <p:spPr>
          <a:xfrm>
            <a:off x="1981200" y="4020408"/>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12644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1896718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394630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8264185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642040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zh-TW" altLang="en-US"/>
              <a:t>按一下以編輯母片標題樣式</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28856417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4509A250-FF31-4206-8172-F9D3106AACB1}" type="datetimeFigureOut">
              <a:rPr lang="en-US" smtClean="0"/>
              <a:t>11/8/2020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dirty="0"/>
          </a:p>
        </p:txBody>
      </p:sp>
    </p:spTree>
    <p:extLst>
      <p:ext uri="{BB962C8B-B14F-4D97-AF65-F5344CB8AC3E}">
        <p14:creationId xmlns:p14="http://schemas.microsoft.com/office/powerpoint/2010/main" val="3562577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tx1"/>
                </a:solidFill>
              </a:defRPr>
            </a:lvl1pPr>
          </a:lstStyle>
          <a:p>
            <a:fld id="{4AAD18AE-66D4-45E3-A3A2-13060BBBA3F3}" type="datetimeFigureOut">
              <a:rPr lang="zh-TW" altLang="en-US" smtClean="0"/>
              <a:pPr/>
              <a:t>2020/11/8</a:t>
            </a:fld>
            <a:endParaRPr lang="zh-TW" altLang="en-US"/>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tx1"/>
                </a:solidFill>
              </a:defRPr>
            </a:lvl1pPr>
          </a:lstStyle>
          <a:p>
            <a:endParaRPr lang="zh-TW" altLang="en-US"/>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tx1"/>
                </a:solidFill>
              </a:defRPr>
            </a:lvl1p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1115674085"/>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tx1"/>
        </a:buClr>
        <a:buSzPct val="80000"/>
        <a:buFont typeface="Corbel" pitchFamily="34" charset="0"/>
        <a:buChar char="•"/>
        <a:defRPr sz="2200" kern="1200">
          <a:solidFill>
            <a:schemeClr val="tx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2000" kern="1200">
          <a:solidFill>
            <a:schemeClr val="tx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800" kern="1200">
          <a:solidFill>
            <a:schemeClr val="tx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tx1"/>
                </a:solidFill>
              </a:defRPr>
            </a:lvl1pPr>
          </a:lstStyle>
          <a:p>
            <a:fld id="{4AAD18AE-66D4-45E3-A3A2-13060BBBA3F3}" type="datetimeFigureOut">
              <a:rPr lang="zh-TW" altLang="en-US" smtClean="0"/>
              <a:pPr/>
              <a:t>2020/11/8</a:t>
            </a:fld>
            <a:endParaRPr lang="zh-TW" altLang="en-US"/>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tx1"/>
                </a:solidFill>
              </a:defRPr>
            </a:lvl1pPr>
          </a:lstStyle>
          <a:p>
            <a:endParaRPr lang="zh-TW" altLang="en-US"/>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tx1"/>
                </a:solidFill>
              </a:defRPr>
            </a:lvl1pPr>
          </a:lstStyle>
          <a:p>
            <a:fld id="{E15CDE17-DB52-42D8-BB55-6DE4F22096B4}" type="slidenum">
              <a:rPr lang="zh-TW" altLang="en-US" smtClean="0"/>
              <a:pPr/>
              <a:t>‹#›</a:t>
            </a:fld>
            <a:endParaRPr lang="zh-TW" altLang="en-US"/>
          </a:p>
        </p:txBody>
      </p:sp>
    </p:spTree>
    <p:extLst>
      <p:ext uri="{BB962C8B-B14F-4D97-AF65-F5344CB8AC3E}">
        <p14:creationId xmlns:p14="http://schemas.microsoft.com/office/powerpoint/2010/main" val="727090798"/>
      </p:ext>
    </p:extLst>
  </p:cSld>
  <p:clrMap bg1="lt1" tx1="dk1" bg2="lt2" tx2="dk2" accent1="accent1" accent2="accent2" accent3="accent3" accent4="accent4" accent5="accent5" accent6="accent6" hlink="hlink" folHlink="folHlink"/>
  <p:sldLayoutIdLst>
    <p:sldLayoutId id="2147483795" r:id="rId1"/>
    <p:sldLayoutId id="2147483796" r:id="rId2"/>
    <p:sldLayoutId id="2147483797" r:id="rId3"/>
    <p:sldLayoutId id="2147483798" r:id="rId4"/>
    <p:sldLayoutId id="2147483799" r:id="rId5"/>
    <p:sldLayoutId id="2147483800" r:id="rId6"/>
    <p:sldLayoutId id="2147483801" r:id="rId7"/>
    <p:sldLayoutId id="2147483802" r:id="rId8"/>
    <p:sldLayoutId id="2147483803" r:id="rId9"/>
    <p:sldLayoutId id="2147483804" r:id="rId10"/>
    <p:sldLayoutId id="214748380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tx1"/>
        </a:buClr>
        <a:buSzPct val="80000"/>
        <a:buFont typeface="Corbel" pitchFamily="34" charset="0"/>
        <a:buChar char="•"/>
        <a:defRPr sz="2200" kern="1200">
          <a:solidFill>
            <a:schemeClr val="tx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2000" kern="1200">
          <a:solidFill>
            <a:schemeClr val="tx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800" kern="1200">
          <a:solidFill>
            <a:schemeClr val="tx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tx1"/>
        </a:buClr>
        <a:buSzPct val="80000"/>
        <a:buFont typeface="Corbe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ctrTitle"/>
          </p:nvPr>
        </p:nvSpPr>
        <p:spPr/>
        <p:txBody>
          <a:bodyPr/>
          <a:lstStyle/>
          <a:p>
            <a:r>
              <a:rPr lang="en-US" altLang="zh-TW" dirty="0"/>
              <a:t>Lecture 5</a:t>
            </a:r>
            <a:endParaRPr lang="zh-TW" altLang="en-US" dirty="0"/>
          </a:p>
        </p:txBody>
      </p:sp>
      <p:sp>
        <p:nvSpPr>
          <p:cNvPr id="3" name="副標題 2"/>
          <p:cNvSpPr>
            <a:spLocks noGrp="1"/>
          </p:cNvSpPr>
          <p:nvPr>
            <p:ph type="subTitle" idx="1"/>
          </p:nvPr>
        </p:nvSpPr>
        <p:spPr/>
        <p:txBody>
          <a:bodyPr/>
          <a:lstStyle/>
          <a:p>
            <a:r>
              <a:rPr lang="en-US" altLang="zh-TW" dirty="0"/>
              <a:t>Basic concept of Inductive Argument</a:t>
            </a:r>
            <a:endParaRPr lang="zh-TW" altLang="en-US" dirty="0"/>
          </a:p>
        </p:txBody>
      </p:sp>
    </p:spTree>
    <p:extLst>
      <p:ext uri="{BB962C8B-B14F-4D97-AF65-F5344CB8AC3E}">
        <p14:creationId xmlns:p14="http://schemas.microsoft.com/office/powerpoint/2010/main" val="35599427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9E7461E-D3EF-467C-90B0-A07159CA65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a:extLst>
              <a:ext uri="{FF2B5EF4-FFF2-40B4-BE49-F238E27FC236}">
                <a16:creationId xmlns:a16="http://schemas.microsoft.com/office/drawing/2014/main" id="{6187544F-2A96-4442-9598-104754EE6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a:extLst>
              <a:ext uri="{FF2B5EF4-FFF2-40B4-BE49-F238E27FC236}">
                <a16:creationId xmlns:a16="http://schemas.microsoft.com/office/drawing/2014/main" id="{9288961F-689B-486C-86C4-49DA3F389C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3733800"/>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9" name="Rectangle 18">
            <a:extLst>
              <a:ext uri="{FF2B5EF4-FFF2-40B4-BE49-F238E27FC236}">
                <a16:creationId xmlns:a16="http://schemas.microsoft.com/office/drawing/2014/main" id="{0E2A42E5-92EC-4404-93C4-E129D9F84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a:extLst>
              <a:ext uri="{FF2B5EF4-FFF2-40B4-BE49-F238E27FC236}">
                <a16:creationId xmlns:a16="http://schemas.microsoft.com/office/drawing/2014/main" id="{6AD1008E-ADE3-480B-BE00-EE35E5DE7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1140" y="243840"/>
            <a:ext cx="11724640" cy="6377939"/>
          </a:xfrm>
          <a:prstGeom prst="rect">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cxnSp>
        <p:nvCxnSpPr>
          <p:cNvPr id="23" name="Straight Connector 22">
            <a:extLst>
              <a:ext uri="{FF2B5EF4-FFF2-40B4-BE49-F238E27FC236}">
                <a16:creationId xmlns:a16="http://schemas.microsoft.com/office/drawing/2014/main" id="{2C4ABAC2-DD1F-42F1-A5B1-CFFE8C95CE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978660" y="5323114"/>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標題 5">
            <a:extLst>
              <a:ext uri="{FF2B5EF4-FFF2-40B4-BE49-F238E27FC236}">
                <a16:creationId xmlns:a16="http://schemas.microsoft.com/office/drawing/2014/main" id="{B7879914-9761-4F7E-9816-8AA2BB1BD595}"/>
              </a:ext>
            </a:extLst>
          </p:cNvPr>
          <p:cNvSpPr>
            <a:spLocks noGrp="1"/>
          </p:cNvSpPr>
          <p:nvPr>
            <p:ph type="title"/>
          </p:nvPr>
        </p:nvSpPr>
        <p:spPr>
          <a:xfrm>
            <a:off x="1109980" y="3895344"/>
            <a:ext cx="9966960" cy="981455"/>
          </a:xfrm>
        </p:spPr>
        <p:txBody>
          <a:bodyPr vert="horz" lIns="91440" tIns="45720" rIns="91440" bIns="45720" rtlCol="0" anchor="b">
            <a:normAutofit/>
          </a:bodyPr>
          <a:lstStyle/>
          <a:p>
            <a:pPr algn="ctr">
              <a:lnSpc>
                <a:spcPct val="85000"/>
              </a:lnSpc>
            </a:pPr>
            <a:r>
              <a:rPr lang="en-US" altLang="zh-TW" sz="5100" b="1" dirty="0"/>
              <a:t>Common Patterns of Induction</a:t>
            </a:r>
          </a:p>
        </p:txBody>
      </p:sp>
      <p:pic>
        <p:nvPicPr>
          <p:cNvPr id="10" name="Graphic 9">
            <a:extLst>
              <a:ext uri="{FF2B5EF4-FFF2-40B4-BE49-F238E27FC236}">
                <a16:creationId xmlns:a16="http://schemas.microsoft.com/office/drawing/2014/main" id="{60B03A47-DCCC-4EB2-AE66-287BAE316C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697633" y="838090"/>
            <a:ext cx="2796733" cy="2796733"/>
          </a:xfrm>
          <a:prstGeom prst="rect">
            <a:avLst/>
          </a:prstGeom>
        </p:spPr>
      </p:pic>
    </p:spTree>
    <p:extLst>
      <p:ext uri="{BB962C8B-B14F-4D97-AF65-F5344CB8AC3E}">
        <p14:creationId xmlns:p14="http://schemas.microsoft.com/office/powerpoint/2010/main" val="40897043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Common Patterns</a:t>
            </a:r>
            <a:endParaRPr lang="zh-TW" altLang="en-US" dirty="0"/>
          </a:p>
        </p:txBody>
      </p:sp>
      <p:sp>
        <p:nvSpPr>
          <p:cNvPr id="3" name="內容版面配置區 2"/>
          <p:cNvSpPr>
            <a:spLocks noGrp="1"/>
          </p:cNvSpPr>
          <p:nvPr>
            <p:ph idx="1"/>
          </p:nvPr>
        </p:nvSpPr>
        <p:spPr/>
        <p:txBody>
          <a:bodyPr/>
          <a:lstStyle/>
          <a:p>
            <a:pPr>
              <a:buFont typeface="+mj-lt"/>
              <a:buAutoNum type="arabicPeriod"/>
            </a:pPr>
            <a:r>
              <a:rPr lang="en-US" altLang="zh-TW" dirty="0"/>
              <a:t>Inductive Generalization</a:t>
            </a:r>
          </a:p>
          <a:p>
            <a:pPr>
              <a:buFont typeface="+mj-lt"/>
              <a:buAutoNum type="arabicPeriod"/>
            </a:pPr>
            <a:r>
              <a:rPr lang="en-US" altLang="zh-TW" dirty="0"/>
              <a:t>Predictive Argument</a:t>
            </a:r>
          </a:p>
          <a:p>
            <a:pPr>
              <a:buFont typeface="+mj-lt"/>
              <a:buAutoNum type="arabicPeriod"/>
            </a:pPr>
            <a:r>
              <a:rPr lang="en-US" altLang="zh-TW" dirty="0"/>
              <a:t>Argument from Authority</a:t>
            </a:r>
          </a:p>
          <a:p>
            <a:pPr>
              <a:buFont typeface="+mj-lt"/>
              <a:buAutoNum type="arabicPeriod"/>
            </a:pPr>
            <a:r>
              <a:rPr lang="en-US" altLang="zh-TW" dirty="0"/>
              <a:t>Causal Argument</a:t>
            </a:r>
          </a:p>
          <a:p>
            <a:pPr>
              <a:buFont typeface="+mj-lt"/>
              <a:buAutoNum type="arabicPeriod"/>
            </a:pPr>
            <a:r>
              <a:rPr lang="en-US" altLang="zh-TW" dirty="0"/>
              <a:t>Statistical Argument</a:t>
            </a:r>
          </a:p>
          <a:p>
            <a:pPr>
              <a:buFont typeface="+mj-lt"/>
              <a:buAutoNum type="arabicPeriod"/>
            </a:pPr>
            <a:r>
              <a:rPr lang="en-US" altLang="zh-TW" dirty="0"/>
              <a:t>Argument from Analogy</a:t>
            </a:r>
            <a:endParaRPr lang="zh-TW" altLang="en-US" dirty="0"/>
          </a:p>
        </p:txBody>
      </p:sp>
      <p:pic>
        <p:nvPicPr>
          <p:cNvPr id="4" name="圖片 3"/>
          <p:cNvPicPr>
            <a:picLocks noChangeAspect="1"/>
          </p:cNvPicPr>
          <p:nvPr/>
        </p:nvPicPr>
        <p:blipFill rotWithShape="1">
          <a:blip r:embed="rId2"/>
          <a:srcRect l="19630" t="8308" r="16035" b="14435"/>
          <a:stretch/>
        </p:blipFill>
        <p:spPr>
          <a:xfrm>
            <a:off x="5942785" y="1141615"/>
            <a:ext cx="5507997" cy="4960620"/>
          </a:xfrm>
          <a:prstGeom prst="rect">
            <a:avLst/>
          </a:prstGeom>
        </p:spPr>
      </p:pic>
    </p:spTree>
    <p:extLst>
      <p:ext uri="{BB962C8B-B14F-4D97-AF65-F5344CB8AC3E}">
        <p14:creationId xmlns:p14="http://schemas.microsoft.com/office/powerpoint/2010/main" val="9811952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1143000" y="609600"/>
            <a:ext cx="9875520" cy="1356360"/>
          </a:xfrm>
        </p:spPr>
        <p:txBody>
          <a:bodyPr>
            <a:normAutofit/>
          </a:bodyPr>
          <a:lstStyle/>
          <a:p>
            <a:r>
              <a:rPr lang="en-US" altLang="zh-TW" b="1" dirty="0"/>
              <a:t>Inductive Generalization</a:t>
            </a:r>
            <a:endParaRPr lang="zh-TW" altLang="en-US" dirty="0"/>
          </a:p>
        </p:txBody>
      </p:sp>
      <p:pic>
        <p:nvPicPr>
          <p:cNvPr id="5" name="圖片 4">
            <a:extLst>
              <a:ext uri="{FF2B5EF4-FFF2-40B4-BE49-F238E27FC236}">
                <a16:creationId xmlns:a16="http://schemas.microsoft.com/office/drawing/2014/main" id="{F546443F-7FF8-4D20-92DF-8C5741C6A4FA}"/>
              </a:ext>
            </a:extLst>
          </p:cNvPr>
          <p:cNvPicPr>
            <a:picLocks noChangeAspect="1"/>
          </p:cNvPicPr>
          <p:nvPr/>
        </p:nvPicPr>
        <p:blipFill>
          <a:blip r:embed="rId2"/>
          <a:stretch>
            <a:fillRect/>
          </a:stretch>
        </p:blipFill>
        <p:spPr>
          <a:xfrm>
            <a:off x="1173481" y="2057400"/>
            <a:ext cx="2642953" cy="3519934"/>
          </a:xfrm>
          <a:prstGeom prst="rect">
            <a:avLst/>
          </a:prstGeom>
        </p:spPr>
      </p:pic>
      <p:sp>
        <p:nvSpPr>
          <p:cNvPr id="3" name="內容版面配置區 2"/>
          <p:cNvSpPr>
            <a:spLocks noGrp="1"/>
          </p:cNvSpPr>
          <p:nvPr>
            <p:ph idx="1"/>
          </p:nvPr>
        </p:nvSpPr>
        <p:spPr>
          <a:xfrm>
            <a:off x="4419600" y="2057400"/>
            <a:ext cx="6598919" cy="4343400"/>
          </a:xfrm>
        </p:spPr>
        <p:txBody>
          <a:bodyPr>
            <a:normAutofit/>
          </a:bodyPr>
          <a:lstStyle/>
          <a:p>
            <a:pPr marL="342900" indent="-342900"/>
            <a:r>
              <a:rPr lang="en-US" altLang="zh-TW" dirty="0"/>
              <a:t>Attributing </a:t>
            </a:r>
            <a:r>
              <a:rPr lang="en-US" altLang="zh-TW" i="1" u="sng" dirty="0"/>
              <a:t>some characteristic </a:t>
            </a:r>
            <a:r>
              <a:rPr lang="en-US" altLang="zh-TW" dirty="0"/>
              <a:t>to </a:t>
            </a:r>
            <a:r>
              <a:rPr lang="en-US" altLang="zh-TW" i="1" u="sng" dirty="0"/>
              <a:t>all, most, or some </a:t>
            </a:r>
            <a:r>
              <a:rPr lang="en-US" altLang="zh-TW" dirty="0"/>
              <a:t>members of a given set</a:t>
            </a:r>
          </a:p>
          <a:p>
            <a:pPr marL="342900" indent="-342900"/>
            <a:r>
              <a:rPr lang="en-US" altLang="zh-TW" dirty="0"/>
              <a:t>To be probably true on the basis of information about some members of a particular class</a:t>
            </a:r>
          </a:p>
          <a:p>
            <a:endParaRPr lang="en-US" altLang="zh-TW" dirty="0"/>
          </a:p>
          <a:p>
            <a:r>
              <a:rPr lang="en-US" altLang="zh-TW" dirty="0"/>
              <a:t>Examples of Generalization:</a:t>
            </a:r>
          </a:p>
          <a:p>
            <a:pPr lvl="1">
              <a:buFont typeface="+mj-lt"/>
              <a:buAutoNum type="alphaLcParenR"/>
            </a:pPr>
            <a:r>
              <a:rPr lang="en-US" altLang="zh-TW" dirty="0"/>
              <a:t>Japanese are so polite.</a:t>
            </a:r>
          </a:p>
          <a:p>
            <a:pPr lvl="1">
              <a:buFont typeface="+mj-lt"/>
              <a:buAutoNum type="alphaLcParenR"/>
            </a:pPr>
            <a:r>
              <a:rPr lang="en-US" altLang="zh-TW" dirty="0"/>
              <a:t>Men are so unromantic!</a:t>
            </a:r>
          </a:p>
          <a:p>
            <a:pPr lvl="1">
              <a:buFont typeface="+mj-lt"/>
              <a:buAutoNum type="alphaLcParenR"/>
            </a:pPr>
            <a:r>
              <a:rPr lang="en-US" altLang="zh-TW" dirty="0"/>
              <a:t>Most students of SUC wears slipper to attend the class. </a:t>
            </a:r>
          </a:p>
          <a:p>
            <a:endParaRPr lang="zh-TW" altLang="en-US" dirty="0"/>
          </a:p>
        </p:txBody>
      </p:sp>
    </p:spTree>
    <p:extLst>
      <p:ext uri="{BB962C8B-B14F-4D97-AF65-F5344CB8AC3E}">
        <p14:creationId xmlns:p14="http://schemas.microsoft.com/office/powerpoint/2010/main" val="36628813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normAutofit/>
          </a:bodyPr>
          <a:lstStyle/>
          <a:p>
            <a:r>
              <a:rPr lang="en-US" altLang="zh-TW" b="1" dirty="0"/>
              <a:t>Inductive Generalization</a:t>
            </a:r>
            <a:endParaRPr lang="zh-TW" altLang="en-US" dirty="0"/>
          </a:p>
        </p:txBody>
      </p:sp>
      <p:sp>
        <p:nvSpPr>
          <p:cNvPr id="3" name="內容版面配置區 2"/>
          <p:cNvSpPr>
            <a:spLocks noGrp="1"/>
          </p:cNvSpPr>
          <p:nvPr>
            <p:ph idx="1"/>
          </p:nvPr>
        </p:nvSpPr>
        <p:spPr>
          <a:xfrm>
            <a:off x="1143000" y="1773381"/>
            <a:ext cx="7959435" cy="4627175"/>
          </a:xfrm>
        </p:spPr>
        <p:txBody>
          <a:bodyPr anchor="ctr">
            <a:normAutofit fontScale="92500"/>
          </a:bodyPr>
          <a:lstStyle/>
          <a:p>
            <a:pPr marL="45720" indent="0">
              <a:lnSpc>
                <a:spcPct val="90000"/>
              </a:lnSpc>
              <a:buNone/>
            </a:pPr>
            <a:r>
              <a:rPr lang="en-US" altLang="zh-TW" b="1" dirty="0"/>
              <a:t>Examples:</a:t>
            </a:r>
          </a:p>
          <a:p>
            <a:pPr marL="0" indent="0">
              <a:lnSpc>
                <a:spcPct val="90000"/>
              </a:lnSpc>
              <a:buNone/>
            </a:pPr>
            <a:r>
              <a:rPr lang="en-US" altLang="zh-TW" dirty="0"/>
              <a:t>P1: Six months ago I met a farmer from Johor, and he was friendly.</a:t>
            </a:r>
          </a:p>
          <a:p>
            <a:pPr marL="0" indent="0">
              <a:lnSpc>
                <a:spcPct val="90000"/>
              </a:lnSpc>
              <a:buNone/>
            </a:pPr>
            <a:r>
              <a:rPr lang="en-US" altLang="zh-TW" dirty="0"/>
              <a:t>P2: Four months ago I met a dentist from Johor, and he was friendly.</a:t>
            </a:r>
          </a:p>
          <a:p>
            <a:pPr marL="0" indent="0">
              <a:lnSpc>
                <a:spcPct val="90000"/>
              </a:lnSpc>
              <a:buNone/>
            </a:pPr>
            <a:r>
              <a:rPr lang="en-US" altLang="zh-TW" dirty="0"/>
              <a:t>P3: Two months ago I met a waitress from Johor, and she was friendly.</a:t>
            </a:r>
          </a:p>
          <a:p>
            <a:pPr marL="0" indent="0">
              <a:lnSpc>
                <a:spcPct val="90000"/>
              </a:lnSpc>
              <a:buNone/>
            </a:pPr>
            <a:r>
              <a:rPr lang="en-US" altLang="zh-TW" dirty="0"/>
              <a:t>C: I guess most people from Johor are friendly.</a:t>
            </a:r>
          </a:p>
          <a:p>
            <a:pPr marL="0" indent="0">
              <a:lnSpc>
                <a:spcPct val="90000"/>
              </a:lnSpc>
              <a:buNone/>
            </a:pPr>
            <a:endParaRPr lang="en-US" altLang="zh-TW" dirty="0"/>
          </a:p>
          <a:p>
            <a:pPr marL="0" indent="0">
              <a:buNone/>
            </a:pPr>
            <a:r>
              <a:rPr lang="en-US" altLang="zh-TW" dirty="0"/>
              <a:t>P1: </a:t>
            </a:r>
            <a:r>
              <a:rPr lang="en-US" altLang="zh-TW" i="1" dirty="0"/>
              <a:t>Alpha</a:t>
            </a:r>
            <a:r>
              <a:rPr lang="en-US" altLang="zh-TW" dirty="0"/>
              <a:t> does not invest JJPTR.</a:t>
            </a:r>
          </a:p>
          <a:p>
            <a:pPr marL="0" indent="0">
              <a:buNone/>
            </a:pPr>
            <a:r>
              <a:rPr lang="en-US" altLang="zh-TW" dirty="0"/>
              <a:t>P2: </a:t>
            </a:r>
            <a:r>
              <a:rPr lang="en-US" altLang="zh-TW" i="1" dirty="0"/>
              <a:t>Beta</a:t>
            </a:r>
            <a:r>
              <a:rPr lang="en-US" altLang="zh-TW" dirty="0"/>
              <a:t> does not invest JJPTR.</a:t>
            </a:r>
          </a:p>
          <a:p>
            <a:pPr marL="0" indent="0">
              <a:buNone/>
            </a:pPr>
            <a:r>
              <a:rPr lang="en-US" altLang="zh-TW" dirty="0"/>
              <a:t>P3: </a:t>
            </a:r>
            <a:r>
              <a:rPr lang="en-US" altLang="zh-TW" i="1" dirty="0"/>
              <a:t>Zeta</a:t>
            </a:r>
            <a:r>
              <a:rPr lang="en-US" altLang="zh-TW" dirty="0"/>
              <a:t> does not invest JJPTR.</a:t>
            </a:r>
          </a:p>
          <a:p>
            <a:pPr marL="0" indent="0">
              <a:buNone/>
            </a:pPr>
            <a:r>
              <a:rPr lang="en-US" altLang="zh-TW" dirty="0"/>
              <a:t>C: Therefore, no students of SUC invest JJPTR.</a:t>
            </a:r>
          </a:p>
        </p:txBody>
      </p:sp>
      <p:sp>
        <p:nvSpPr>
          <p:cNvPr id="5" name="矩形 4">
            <a:extLst>
              <a:ext uri="{FF2B5EF4-FFF2-40B4-BE49-F238E27FC236}">
                <a16:creationId xmlns:a16="http://schemas.microsoft.com/office/drawing/2014/main" id="{D0A5C056-BE69-4556-AEE6-89B920A4EA13}"/>
              </a:ext>
            </a:extLst>
          </p:cNvPr>
          <p:cNvSpPr/>
          <p:nvPr/>
        </p:nvSpPr>
        <p:spPr>
          <a:xfrm>
            <a:off x="6400797" y="3858193"/>
            <a:ext cx="5403275" cy="254236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a:lnSpc>
                <a:spcPct val="150000"/>
              </a:lnSpc>
            </a:pPr>
            <a:r>
              <a:rPr lang="en-US" altLang="zh-TW" b="1" u="sng" dirty="0">
                <a:solidFill>
                  <a:schemeClr val="bg1"/>
                </a:solidFill>
              </a:rPr>
              <a:t>Form of Argument:</a:t>
            </a:r>
          </a:p>
          <a:p>
            <a:pPr>
              <a:lnSpc>
                <a:spcPct val="150000"/>
              </a:lnSpc>
            </a:pPr>
            <a:r>
              <a:rPr lang="en-US" altLang="zh-TW" b="1" dirty="0"/>
              <a:t>P1: For any given set or group, A has characteristic X;</a:t>
            </a:r>
          </a:p>
          <a:p>
            <a:pPr>
              <a:lnSpc>
                <a:spcPct val="150000"/>
              </a:lnSpc>
            </a:pPr>
            <a:r>
              <a:rPr lang="en-US" altLang="zh-TW" b="1" dirty="0"/>
              <a:t>P2: B has characteristic X;</a:t>
            </a:r>
          </a:p>
          <a:p>
            <a:pPr>
              <a:lnSpc>
                <a:spcPct val="150000"/>
              </a:lnSpc>
            </a:pPr>
            <a:r>
              <a:rPr lang="en-US" altLang="zh-TW" b="1" u="sng" dirty="0"/>
              <a:t>P3: C has characteristic X.</a:t>
            </a:r>
          </a:p>
          <a:p>
            <a:pPr>
              <a:lnSpc>
                <a:spcPct val="150000"/>
              </a:lnSpc>
            </a:pPr>
            <a:r>
              <a:rPr lang="en-US" altLang="zh-TW" b="1" dirty="0"/>
              <a:t>C: Therefore, the members of this set or group has characteristic X.</a:t>
            </a:r>
            <a:endParaRPr lang="zh-TW" altLang="en-US" b="1" dirty="0"/>
          </a:p>
        </p:txBody>
      </p:sp>
    </p:spTree>
    <p:extLst>
      <p:ext uri="{BB962C8B-B14F-4D97-AF65-F5344CB8AC3E}">
        <p14:creationId xmlns:p14="http://schemas.microsoft.com/office/powerpoint/2010/main" val="2955870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rotWithShape="1">
          <a:blip r:embed="rId2"/>
          <a:srcRect l="6713" r="6581" b="-3"/>
          <a:stretch/>
        </p:blipFill>
        <p:spPr>
          <a:xfrm>
            <a:off x="7034989" y="1030514"/>
            <a:ext cx="4508553" cy="5199961"/>
          </a:xfrm>
          <a:prstGeom prst="rect">
            <a:avLst/>
          </a:prstGeom>
        </p:spPr>
      </p:pic>
      <p:sp>
        <p:nvSpPr>
          <p:cNvPr id="2" name="標題 1"/>
          <p:cNvSpPr>
            <a:spLocks noGrp="1"/>
          </p:cNvSpPr>
          <p:nvPr>
            <p:ph type="title"/>
          </p:nvPr>
        </p:nvSpPr>
        <p:spPr/>
        <p:txBody>
          <a:bodyPr>
            <a:normAutofit/>
          </a:bodyPr>
          <a:lstStyle/>
          <a:p>
            <a:r>
              <a:rPr lang="en-US" altLang="zh-TW" b="1" dirty="0"/>
              <a:t>Predictive Argument</a:t>
            </a:r>
          </a:p>
        </p:txBody>
      </p:sp>
      <p:sp>
        <p:nvSpPr>
          <p:cNvPr id="3" name="內容版面配置區 2"/>
          <p:cNvSpPr>
            <a:spLocks noGrp="1"/>
          </p:cNvSpPr>
          <p:nvPr>
            <p:ph idx="1"/>
          </p:nvPr>
        </p:nvSpPr>
        <p:spPr>
          <a:xfrm>
            <a:off x="1143000" y="2057400"/>
            <a:ext cx="5891989" cy="4038600"/>
          </a:xfrm>
        </p:spPr>
        <p:txBody>
          <a:bodyPr anchor="ctr">
            <a:normAutofit/>
          </a:bodyPr>
          <a:lstStyle/>
          <a:p>
            <a:pPr marL="342900" indent="-342900"/>
            <a:r>
              <a:rPr lang="en-US" altLang="zh-TW" dirty="0"/>
              <a:t>About what may or will </a:t>
            </a:r>
            <a:r>
              <a:rPr lang="en-US" altLang="zh-TW" u="sng" dirty="0"/>
              <a:t>happen in the future</a:t>
            </a:r>
            <a:r>
              <a:rPr lang="en-US" altLang="zh-TW" dirty="0"/>
              <a:t>.</a:t>
            </a:r>
          </a:p>
          <a:p>
            <a:pPr marL="342900" indent="-342900"/>
            <a:r>
              <a:rPr lang="en-US" altLang="zh-TW" dirty="0"/>
              <a:t>Nothing in the future is absolutely certain.</a:t>
            </a:r>
          </a:p>
          <a:p>
            <a:endParaRPr lang="en-US" altLang="zh-TW" dirty="0"/>
          </a:p>
          <a:p>
            <a:pPr>
              <a:buFont typeface="+mj-lt"/>
              <a:buAutoNum type="arabicPeriod"/>
            </a:pPr>
            <a:r>
              <a:rPr lang="en-US" altLang="zh-TW" dirty="0"/>
              <a:t>Every previous Prime Minister has been a man. Therefore, it is likely that the next Prime Minister will be a man.</a:t>
            </a:r>
          </a:p>
          <a:p>
            <a:pPr>
              <a:buFont typeface="+mj-lt"/>
              <a:buAutoNum type="arabicPeriod"/>
            </a:pPr>
            <a:r>
              <a:rPr lang="en-US" altLang="zh-TW" dirty="0"/>
              <a:t>It has rained in </a:t>
            </a:r>
            <a:r>
              <a:rPr lang="en-US" altLang="zh-TW" dirty="0" err="1"/>
              <a:t>Skudai</a:t>
            </a:r>
            <a:r>
              <a:rPr lang="en-US" altLang="zh-TW" dirty="0"/>
              <a:t> on SUC Sport Day since weather records have ever been kept. Therefore, it will probably rain in </a:t>
            </a:r>
            <a:r>
              <a:rPr lang="en-US" altLang="zh-TW" dirty="0" err="1"/>
              <a:t>Skudai</a:t>
            </a:r>
            <a:r>
              <a:rPr lang="en-US" altLang="zh-TW" dirty="0"/>
              <a:t> on  SUC Sport Day this year.</a:t>
            </a:r>
          </a:p>
        </p:txBody>
      </p:sp>
    </p:spTree>
    <p:extLst>
      <p:ext uri="{BB962C8B-B14F-4D97-AF65-F5344CB8AC3E}">
        <p14:creationId xmlns:p14="http://schemas.microsoft.com/office/powerpoint/2010/main" val="2264038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t>Predictive Argument</a:t>
            </a:r>
            <a:endParaRPr lang="zh-TW" altLang="en-US" dirty="0"/>
          </a:p>
        </p:txBody>
      </p:sp>
      <p:sp>
        <p:nvSpPr>
          <p:cNvPr id="3" name="內容版面配置區 2"/>
          <p:cNvSpPr>
            <a:spLocks noGrp="1"/>
          </p:cNvSpPr>
          <p:nvPr>
            <p:ph idx="1"/>
          </p:nvPr>
        </p:nvSpPr>
        <p:spPr/>
        <p:txBody>
          <a:bodyPr/>
          <a:lstStyle/>
          <a:p>
            <a:r>
              <a:rPr lang="en-US" altLang="zh-TW" dirty="0">
                <a:solidFill>
                  <a:srgbClr val="FF0000"/>
                </a:solidFill>
              </a:rPr>
              <a:t>However, predictive argument can be deductive:</a:t>
            </a:r>
          </a:p>
          <a:p>
            <a:pPr marL="0" indent="0">
              <a:buNone/>
            </a:pPr>
            <a:r>
              <a:rPr lang="en-US" altLang="zh-TW" dirty="0"/>
              <a:t>P1: If Mr. Tan were not feeling well, then the class will be cancelled.</a:t>
            </a:r>
          </a:p>
          <a:p>
            <a:pPr marL="0" indent="0">
              <a:buNone/>
            </a:pPr>
            <a:r>
              <a:rPr lang="en-US" altLang="zh-TW" dirty="0"/>
              <a:t>P2: Mr. Tan is not feeling well.</a:t>
            </a:r>
          </a:p>
          <a:p>
            <a:pPr marL="0" indent="0">
              <a:buNone/>
            </a:pPr>
            <a:r>
              <a:rPr lang="en-US" altLang="zh-TW" dirty="0"/>
              <a:t>P3: Therefore, the class will be cancelled.</a:t>
            </a:r>
          </a:p>
          <a:p>
            <a:endParaRPr lang="en-US" altLang="zh-TW" dirty="0"/>
          </a:p>
          <a:p>
            <a:r>
              <a:rPr lang="en-US" altLang="zh-TW" dirty="0"/>
              <a:t>Remark:</a:t>
            </a:r>
          </a:p>
          <a:p>
            <a:r>
              <a:rPr lang="en-US" altLang="zh-TW" dirty="0"/>
              <a:t>The form and the evidence make the argument to be deductive.</a:t>
            </a:r>
            <a:endParaRPr lang="zh-TW" altLang="en-US" dirty="0"/>
          </a:p>
        </p:txBody>
      </p:sp>
      <p:sp>
        <p:nvSpPr>
          <p:cNvPr id="4" name="圖說文字: 向左箭號 3"/>
          <p:cNvSpPr/>
          <p:nvPr/>
        </p:nvSpPr>
        <p:spPr>
          <a:xfrm>
            <a:off x="8799144" y="2376054"/>
            <a:ext cx="2438400" cy="1773382"/>
          </a:xfrm>
          <a:prstGeom prst="leftArrowCallout">
            <a:avLst>
              <a:gd name="adj1" fmla="val 14796"/>
              <a:gd name="adj2" fmla="val 25000"/>
              <a:gd name="adj3" fmla="val 25000"/>
              <a:gd name="adj4" fmla="val 74068"/>
            </a:avLst>
          </a:prstGeom>
          <a:solidFill>
            <a:srgbClr val="7030A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TW" b="1" dirty="0"/>
              <a:t>The premises provide conclusive support.</a:t>
            </a:r>
            <a:endParaRPr lang="zh-TW" altLang="en-US" b="1" dirty="0"/>
          </a:p>
        </p:txBody>
      </p:sp>
    </p:spTree>
    <p:extLst>
      <p:ext uri="{BB962C8B-B14F-4D97-AF65-F5344CB8AC3E}">
        <p14:creationId xmlns:p14="http://schemas.microsoft.com/office/powerpoint/2010/main" val="30553140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stretch>
            <a:fillRect/>
          </a:stretch>
        </p:blipFill>
        <p:spPr>
          <a:xfrm>
            <a:off x="6207720" y="3181227"/>
            <a:ext cx="5490802" cy="3006213"/>
          </a:xfrm>
          <a:prstGeom prst="rect">
            <a:avLst/>
          </a:prstGeom>
        </p:spPr>
      </p:pic>
      <p:sp>
        <p:nvSpPr>
          <p:cNvPr id="2" name="標題 1"/>
          <p:cNvSpPr>
            <a:spLocks noGrp="1"/>
          </p:cNvSpPr>
          <p:nvPr>
            <p:ph type="title"/>
          </p:nvPr>
        </p:nvSpPr>
        <p:spPr/>
        <p:txBody>
          <a:bodyPr>
            <a:normAutofit/>
          </a:bodyPr>
          <a:lstStyle/>
          <a:p>
            <a:r>
              <a:rPr lang="en-US" altLang="zh-TW" b="1" dirty="0"/>
              <a:t>Argument from Authority</a:t>
            </a:r>
          </a:p>
        </p:txBody>
      </p:sp>
      <p:sp>
        <p:nvSpPr>
          <p:cNvPr id="3" name="內容版面配置區 2"/>
          <p:cNvSpPr>
            <a:spLocks noGrp="1"/>
          </p:cNvSpPr>
          <p:nvPr>
            <p:ph idx="1"/>
          </p:nvPr>
        </p:nvSpPr>
        <p:spPr>
          <a:xfrm>
            <a:off x="1143000" y="2057399"/>
            <a:ext cx="9875520" cy="3836963"/>
          </a:xfrm>
        </p:spPr>
        <p:txBody>
          <a:bodyPr anchor="ctr">
            <a:normAutofit/>
          </a:bodyPr>
          <a:lstStyle/>
          <a:p>
            <a:pPr marL="342900" indent="-342900"/>
            <a:r>
              <a:rPr lang="en-US" altLang="zh-TW" dirty="0"/>
              <a:t>Citing some presumed authority or witness who has said that the claim is true</a:t>
            </a:r>
          </a:p>
          <a:p>
            <a:endParaRPr lang="en-US" altLang="zh-TW" dirty="0"/>
          </a:p>
          <a:p>
            <a:r>
              <a:rPr lang="en-US" altLang="zh-TW" dirty="0"/>
              <a:t>What is authority?</a:t>
            </a:r>
          </a:p>
          <a:p>
            <a:pPr>
              <a:buFont typeface="+mj-lt"/>
              <a:buAutoNum type="arabicPeriod"/>
            </a:pPr>
            <a:r>
              <a:rPr lang="en-US" altLang="zh-TW" dirty="0"/>
              <a:t>Expert knowledge</a:t>
            </a:r>
          </a:p>
          <a:p>
            <a:pPr>
              <a:buFont typeface="+mj-lt"/>
              <a:buAutoNum type="arabicPeriod"/>
            </a:pPr>
            <a:r>
              <a:rPr lang="en-US" altLang="zh-TW" dirty="0"/>
              <a:t>Reliable and trustworthiness</a:t>
            </a:r>
          </a:p>
          <a:p>
            <a:pPr>
              <a:buFont typeface="+mj-lt"/>
              <a:buAutoNum type="arabicPeriod"/>
            </a:pPr>
            <a:r>
              <a:rPr lang="en-US" altLang="zh-TW" dirty="0"/>
              <a:t>Practical</a:t>
            </a:r>
          </a:p>
          <a:p>
            <a:pPr>
              <a:buFont typeface="+mj-lt"/>
              <a:buAutoNum type="arabicPeriod"/>
            </a:pPr>
            <a:r>
              <a:rPr lang="en-US" altLang="zh-TW" dirty="0"/>
              <a:t>The foundation of civilization</a:t>
            </a:r>
          </a:p>
        </p:txBody>
      </p:sp>
    </p:spTree>
    <p:extLst>
      <p:ext uri="{BB962C8B-B14F-4D97-AF65-F5344CB8AC3E}">
        <p14:creationId xmlns:p14="http://schemas.microsoft.com/office/powerpoint/2010/main" val="33100486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E72128-C99F-46D6-9F84-E637206B5530}"/>
              </a:ext>
            </a:extLst>
          </p:cNvPr>
          <p:cNvSpPr>
            <a:spLocks noGrp="1"/>
          </p:cNvSpPr>
          <p:nvPr>
            <p:ph type="title"/>
          </p:nvPr>
        </p:nvSpPr>
        <p:spPr/>
        <p:txBody>
          <a:bodyPr/>
          <a:lstStyle/>
          <a:p>
            <a:r>
              <a:rPr lang="en-US" altLang="zh-TW" b="1" dirty="0"/>
              <a:t>Argument from Authority</a:t>
            </a:r>
            <a:endParaRPr lang="zh-TW" altLang="en-US" dirty="0"/>
          </a:p>
        </p:txBody>
      </p:sp>
      <p:sp>
        <p:nvSpPr>
          <p:cNvPr id="3" name="內容版面配置區 2">
            <a:extLst>
              <a:ext uri="{FF2B5EF4-FFF2-40B4-BE49-F238E27FC236}">
                <a16:creationId xmlns:a16="http://schemas.microsoft.com/office/drawing/2014/main" id="{3B93B4BB-872A-461A-9D9D-35310298DA29}"/>
              </a:ext>
            </a:extLst>
          </p:cNvPr>
          <p:cNvSpPr>
            <a:spLocks noGrp="1"/>
          </p:cNvSpPr>
          <p:nvPr>
            <p:ph idx="1"/>
          </p:nvPr>
        </p:nvSpPr>
        <p:spPr/>
        <p:txBody>
          <a:bodyPr/>
          <a:lstStyle/>
          <a:p>
            <a:pPr>
              <a:buFont typeface="+mj-lt"/>
              <a:buAutoNum type="arabicPeriod"/>
            </a:pPr>
            <a:r>
              <a:rPr lang="en-US" altLang="zh-TW" dirty="0"/>
              <a:t>According to the statistics by the Ministry of Health, Malaysians die of heart attack each year than die in car accidents. Therefore, more Malaysians die of heart attack each year than die in car accidents.</a:t>
            </a:r>
          </a:p>
          <a:p>
            <a:pPr>
              <a:buFont typeface="+mj-lt"/>
              <a:buAutoNum type="arabicPeriod"/>
            </a:pPr>
            <a:r>
              <a:rPr lang="en-US" altLang="zh-TW" dirty="0"/>
              <a:t>There are cobras in these woods. My neighbor said he saw one last week.</a:t>
            </a:r>
          </a:p>
          <a:p>
            <a:endParaRPr lang="zh-TW" altLang="en-US" dirty="0"/>
          </a:p>
        </p:txBody>
      </p:sp>
      <p:sp>
        <p:nvSpPr>
          <p:cNvPr id="5" name="矩形: 圓角 4">
            <a:extLst>
              <a:ext uri="{FF2B5EF4-FFF2-40B4-BE49-F238E27FC236}">
                <a16:creationId xmlns:a16="http://schemas.microsoft.com/office/drawing/2014/main" id="{0211EC5C-ACCD-417B-B70C-A4954A92ED57}"/>
              </a:ext>
            </a:extLst>
          </p:cNvPr>
          <p:cNvSpPr/>
          <p:nvPr/>
        </p:nvSpPr>
        <p:spPr>
          <a:xfrm>
            <a:off x="4123128" y="4513384"/>
            <a:ext cx="3945744" cy="13716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altLang="zh-TW" sz="2400" b="1" dirty="0"/>
              <a:t>P1: Person S stated that p.</a:t>
            </a:r>
          </a:p>
          <a:p>
            <a:r>
              <a:rPr lang="en-US" altLang="zh-TW" sz="2400" b="1" dirty="0"/>
              <a:t>P2: S is a reliable source.</a:t>
            </a:r>
          </a:p>
          <a:p>
            <a:r>
              <a:rPr lang="en-US" altLang="zh-TW" sz="2400" b="1" dirty="0"/>
              <a:t>C:   Therefore, p is true.</a:t>
            </a:r>
            <a:endParaRPr lang="zh-TW" altLang="en-US" sz="2400" b="1" dirty="0"/>
          </a:p>
        </p:txBody>
      </p:sp>
    </p:spTree>
    <p:extLst>
      <p:ext uri="{BB962C8B-B14F-4D97-AF65-F5344CB8AC3E}">
        <p14:creationId xmlns:p14="http://schemas.microsoft.com/office/powerpoint/2010/main" val="16746740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t>Argument from Authority</a:t>
            </a:r>
            <a:endParaRPr lang="zh-TW" altLang="en-US" dirty="0"/>
          </a:p>
        </p:txBody>
      </p:sp>
      <p:sp>
        <p:nvSpPr>
          <p:cNvPr id="3" name="內容版面配置區 2"/>
          <p:cNvSpPr>
            <a:spLocks noGrp="1"/>
          </p:cNvSpPr>
          <p:nvPr>
            <p:ph idx="1"/>
          </p:nvPr>
        </p:nvSpPr>
        <p:spPr>
          <a:xfrm>
            <a:off x="1143000" y="2057400"/>
            <a:ext cx="9875520" cy="4191000"/>
          </a:xfrm>
        </p:spPr>
        <p:txBody>
          <a:bodyPr>
            <a:normAutofit/>
          </a:bodyPr>
          <a:lstStyle/>
          <a:p>
            <a:endParaRPr lang="en-US" altLang="zh-TW" b="1" dirty="0">
              <a:solidFill>
                <a:srgbClr val="FF0000"/>
              </a:solidFill>
            </a:endParaRPr>
          </a:p>
          <a:p>
            <a:r>
              <a:rPr lang="en-US" altLang="zh-TW" b="1" dirty="0">
                <a:solidFill>
                  <a:srgbClr val="FF0000"/>
                </a:solidFill>
              </a:rPr>
              <a:t>Can we absolute certain that authority is accurate or reliable?</a:t>
            </a:r>
          </a:p>
          <a:p>
            <a:r>
              <a:rPr lang="en-US" altLang="zh-TW" b="1" dirty="0">
                <a:solidFill>
                  <a:srgbClr val="FF0000"/>
                </a:solidFill>
              </a:rPr>
              <a:t>How about this…</a:t>
            </a:r>
          </a:p>
          <a:p>
            <a:pPr>
              <a:buFont typeface="+mj-lt"/>
              <a:buAutoNum type="arabicPeriod"/>
            </a:pPr>
            <a:r>
              <a:rPr lang="en-US" altLang="zh-TW" dirty="0"/>
              <a:t>Whatever the Confucian Analects teaches is true. The Confucian Analects teaches that we should love our </a:t>
            </a:r>
            <a:r>
              <a:rPr lang="en-US" altLang="zh-TW" dirty="0" err="1"/>
              <a:t>neighbours</a:t>
            </a:r>
            <a:r>
              <a:rPr lang="en-US" altLang="zh-TW" dirty="0"/>
              <a:t>. Therefore, we should love our neighbors.</a:t>
            </a:r>
          </a:p>
        </p:txBody>
      </p:sp>
      <p:sp>
        <p:nvSpPr>
          <p:cNvPr id="4" name="圖說文字: 向左箭號 3"/>
          <p:cNvSpPr/>
          <p:nvPr/>
        </p:nvSpPr>
        <p:spPr>
          <a:xfrm>
            <a:off x="7090437" y="4670926"/>
            <a:ext cx="3928083" cy="1356361"/>
          </a:xfrm>
          <a:prstGeom prst="leftArrowCallout">
            <a:avLst>
              <a:gd name="adj1" fmla="val 14796"/>
              <a:gd name="adj2" fmla="val 25000"/>
              <a:gd name="adj3" fmla="val 25000"/>
              <a:gd name="adj4" fmla="val 74068"/>
            </a:avLst>
          </a:prstGeom>
          <a:solidFill>
            <a:srgbClr val="7030A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TW" b="1" dirty="0"/>
              <a:t>The premises provide conclusive support.</a:t>
            </a:r>
            <a:endParaRPr lang="zh-TW" altLang="en-US" b="1" dirty="0"/>
          </a:p>
        </p:txBody>
      </p:sp>
      <p:sp>
        <p:nvSpPr>
          <p:cNvPr id="5" name="矩形 4">
            <a:extLst>
              <a:ext uri="{FF2B5EF4-FFF2-40B4-BE49-F238E27FC236}">
                <a16:creationId xmlns:a16="http://schemas.microsoft.com/office/drawing/2014/main" id="{C0560EF8-1B90-4EED-9FC1-648317DA5D4A}"/>
              </a:ext>
            </a:extLst>
          </p:cNvPr>
          <p:cNvSpPr/>
          <p:nvPr/>
        </p:nvSpPr>
        <p:spPr>
          <a:xfrm>
            <a:off x="1595191" y="5162070"/>
            <a:ext cx="5043055" cy="374074"/>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altLang="zh-TW" sz="2400" dirty="0"/>
              <a:t>All A is B. C is A. Therefore, C is B. </a:t>
            </a:r>
            <a:endParaRPr lang="zh-TW" altLang="en-US" sz="2400" dirty="0"/>
          </a:p>
        </p:txBody>
      </p:sp>
    </p:spTree>
    <p:extLst>
      <p:ext uri="{BB962C8B-B14F-4D97-AF65-F5344CB8AC3E}">
        <p14:creationId xmlns:p14="http://schemas.microsoft.com/office/powerpoint/2010/main" val="41431966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stretch>
            <a:fillRect/>
          </a:stretch>
        </p:blipFill>
        <p:spPr>
          <a:xfrm>
            <a:off x="8162958" y="645107"/>
            <a:ext cx="2635852" cy="2710388"/>
          </a:xfrm>
          <a:prstGeom prst="rect">
            <a:avLst/>
          </a:prstGeom>
        </p:spPr>
      </p:pic>
      <p:pic>
        <p:nvPicPr>
          <p:cNvPr id="5" name="圖片 4"/>
          <p:cNvPicPr>
            <a:picLocks noChangeAspect="1"/>
          </p:cNvPicPr>
          <p:nvPr/>
        </p:nvPicPr>
        <p:blipFill>
          <a:blip r:embed="rId3"/>
          <a:stretch>
            <a:fillRect/>
          </a:stretch>
        </p:blipFill>
        <p:spPr>
          <a:xfrm>
            <a:off x="7156126" y="3726383"/>
            <a:ext cx="4746212" cy="2396837"/>
          </a:xfrm>
          <a:prstGeom prst="rect">
            <a:avLst/>
          </a:prstGeom>
        </p:spPr>
      </p:pic>
      <p:sp>
        <p:nvSpPr>
          <p:cNvPr id="2" name="標題 1"/>
          <p:cNvSpPr>
            <a:spLocks noGrp="1"/>
          </p:cNvSpPr>
          <p:nvPr>
            <p:ph type="title"/>
          </p:nvPr>
        </p:nvSpPr>
        <p:spPr/>
        <p:txBody>
          <a:bodyPr>
            <a:normAutofit/>
          </a:bodyPr>
          <a:lstStyle/>
          <a:p>
            <a:r>
              <a:rPr lang="en-US" altLang="zh-TW" b="1" dirty="0"/>
              <a:t>Causal Argument</a:t>
            </a:r>
          </a:p>
        </p:txBody>
      </p:sp>
      <p:sp>
        <p:nvSpPr>
          <p:cNvPr id="3" name="內容版面配置區 2"/>
          <p:cNvSpPr>
            <a:spLocks noGrp="1"/>
          </p:cNvSpPr>
          <p:nvPr>
            <p:ph idx="1"/>
          </p:nvPr>
        </p:nvSpPr>
        <p:spPr>
          <a:xfrm>
            <a:off x="1143000" y="2057400"/>
            <a:ext cx="7211291" cy="4038600"/>
          </a:xfrm>
        </p:spPr>
        <p:txBody>
          <a:bodyPr anchor="ctr">
            <a:normAutofit lnSpcReduction="10000"/>
          </a:bodyPr>
          <a:lstStyle/>
          <a:p>
            <a:pPr marL="342900" indent="-342900"/>
            <a:r>
              <a:rPr lang="en-US" altLang="zh-TW" dirty="0"/>
              <a:t>Comprised of causal explanation</a:t>
            </a:r>
          </a:p>
          <a:p>
            <a:pPr marL="342900" indent="-342900"/>
            <a:r>
              <a:rPr lang="en-US" altLang="zh-TW" dirty="0"/>
              <a:t>Something causes, has caused, or will cause something else</a:t>
            </a:r>
          </a:p>
          <a:p>
            <a:pPr marL="342900" indent="-342900"/>
            <a:r>
              <a:rPr lang="en-US" altLang="zh-TW" dirty="0"/>
              <a:t>At most time, we can never fully certain the effected cause</a:t>
            </a:r>
          </a:p>
          <a:p>
            <a:endParaRPr lang="en-US" altLang="zh-TW" dirty="0"/>
          </a:p>
          <a:p>
            <a:r>
              <a:rPr lang="en-US" altLang="zh-TW" dirty="0"/>
              <a:t>Examples:</a:t>
            </a:r>
          </a:p>
          <a:p>
            <a:pPr>
              <a:buFont typeface="+mj-lt"/>
              <a:buAutoNum type="arabicPeriod"/>
            </a:pPr>
            <a:r>
              <a:rPr lang="en-US" altLang="zh-TW" dirty="0"/>
              <a:t>I cannot log on. The network must be down.</a:t>
            </a:r>
          </a:p>
          <a:p>
            <a:pPr>
              <a:buFont typeface="+mj-lt"/>
              <a:buAutoNum type="arabicPeriod"/>
            </a:pPr>
            <a:r>
              <a:rPr lang="en-US" altLang="zh-TW" dirty="0"/>
              <a:t>Rashid is not allergic to peanuts. I saw him eat a bag of peanuts this morning.</a:t>
            </a:r>
            <a:endParaRPr lang="zh-TW" altLang="en-US" dirty="0"/>
          </a:p>
        </p:txBody>
      </p:sp>
    </p:spTree>
    <p:extLst>
      <p:ext uri="{BB962C8B-B14F-4D97-AF65-F5344CB8AC3E}">
        <p14:creationId xmlns:p14="http://schemas.microsoft.com/office/powerpoint/2010/main" val="30727163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Last Lecture</a:t>
            </a:r>
            <a:endParaRPr lang="zh-TW" altLang="en-US" dirty="0"/>
          </a:p>
        </p:txBody>
      </p:sp>
      <p:sp>
        <p:nvSpPr>
          <p:cNvPr id="3" name="內容版面配置區 2"/>
          <p:cNvSpPr>
            <a:spLocks noGrp="1"/>
          </p:cNvSpPr>
          <p:nvPr>
            <p:ph idx="1"/>
          </p:nvPr>
        </p:nvSpPr>
        <p:spPr/>
        <p:txBody>
          <a:bodyPr>
            <a:normAutofit/>
          </a:bodyPr>
          <a:lstStyle/>
          <a:p>
            <a:pPr>
              <a:buFont typeface="+mj-lt"/>
              <a:buAutoNum type="arabicPeriod"/>
            </a:pPr>
            <a:r>
              <a:rPr lang="en-US" altLang="zh-TW" dirty="0"/>
              <a:t>Argument could provide the reasons for the claim deductively or inductively.</a:t>
            </a:r>
          </a:p>
          <a:p>
            <a:pPr>
              <a:buFont typeface="+mj-lt"/>
              <a:buAutoNum type="arabicPeriod"/>
            </a:pPr>
            <a:r>
              <a:rPr lang="en-US" altLang="zh-TW" dirty="0"/>
              <a:t>For every deduction, each conclusion is logically necessary derived from the premises.</a:t>
            </a:r>
          </a:p>
          <a:p>
            <a:pPr>
              <a:buFont typeface="+mj-lt"/>
              <a:buAutoNum type="arabicPeriod"/>
            </a:pPr>
            <a:r>
              <a:rPr lang="en-US" altLang="zh-TW" dirty="0"/>
              <a:t>The common patters for deduction included: categorical syllogism, hypothetical syllogism, disjunctive syllogism,  argument based on mathematics, argument from definition.</a:t>
            </a:r>
            <a:endParaRPr lang="zh-TW" altLang="en-US" dirty="0"/>
          </a:p>
        </p:txBody>
      </p:sp>
    </p:spTree>
    <p:extLst>
      <p:ext uri="{BB962C8B-B14F-4D97-AF65-F5344CB8AC3E}">
        <p14:creationId xmlns:p14="http://schemas.microsoft.com/office/powerpoint/2010/main" val="27806782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b="1" dirty="0"/>
              <a:t>Causal Argument</a:t>
            </a:r>
          </a:p>
        </p:txBody>
      </p:sp>
      <p:pic>
        <p:nvPicPr>
          <p:cNvPr id="4" name="圖片 3"/>
          <p:cNvPicPr>
            <a:picLocks noChangeAspect="1"/>
          </p:cNvPicPr>
          <p:nvPr/>
        </p:nvPicPr>
        <p:blipFill>
          <a:blip r:embed="rId2"/>
          <a:stretch>
            <a:fillRect/>
          </a:stretch>
        </p:blipFill>
        <p:spPr>
          <a:xfrm>
            <a:off x="566470" y="2381952"/>
            <a:ext cx="4152900" cy="3790950"/>
          </a:xfrm>
          <a:prstGeom prst="rect">
            <a:avLst/>
          </a:prstGeom>
        </p:spPr>
      </p:pic>
      <p:sp>
        <p:nvSpPr>
          <p:cNvPr id="3" name="內容版面配置區 2"/>
          <p:cNvSpPr>
            <a:spLocks noGrp="1"/>
          </p:cNvSpPr>
          <p:nvPr>
            <p:ph idx="1"/>
          </p:nvPr>
        </p:nvSpPr>
        <p:spPr>
          <a:xfrm>
            <a:off x="4211782" y="1965960"/>
            <a:ext cx="7269018" cy="3911600"/>
          </a:xfrm>
        </p:spPr>
        <p:txBody>
          <a:bodyPr/>
          <a:lstStyle/>
          <a:p>
            <a:r>
              <a:rPr lang="en-US" altLang="zh-TW" dirty="0">
                <a:solidFill>
                  <a:srgbClr val="FF0000"/>
                </a:solidFill>
              </a:rPr>
              <a:t>Causal arguments can be deductive:</a:t>
            </a:r>
          </a:p>
          <a:p>
            <a:pPr marL="0" indent="0">
              <a:buNone/>
            </a:pPr>
            <a:r>
              <a:rPr lang="en-US" altLang="zh-TW" dirty="0"/>
              <a:t>P1: Whenever iron is exposed to oxygen, it rusts.</a:t>
            </a:r>
          </a:p>
          <a:p>
            <a:pPr marL="0" indent="0">
              <a:buNone/>
            </a:pPr>
            <a:r>
              <a:rPr lang="en-US" altLang="zh-TW" dirty="0"/>
              <a:t>P2: This iron pipe has been exposed to oxygen.</a:t>
            </a:r>
          </a:p>
          <a:p>
            <a:pPr marL="0" indent="0">
              <a:buNone/>
            </a:pPr>
            <a:r>
              <a:rPr lang="en-US" altLang="zh-TW" dirty="0"/>
              <a:t>C: Therefore, it will rust.</a:t>
            </a:r>
          </a:p>
          <a:p>
            <a:endParaRPr lang="en-US" altLang="zh-TW" dirty="0"/>
          </a:p>
          <a:p>
            <a:endParaRPr lang="en-US" altLang="zh-TW" dirty="0"/>
          </a:p>
          <a:p>
            <a:endParaRPr lang="en-US" altLang="zh-TW" dirty="0"/>
          </a:p>
          <a:p>
            <a:endParaRPr lang="zh-TW" altLang="en-US" dirty="0"/>
          </a:p>
        </p:txBody>
      </p:sp>
      <p:sp>
        <p:nvSpPr>
          <p:cNvPr id="5" name="圖說文字: 向上箭號 4"/>
          <p:cNvSpPr/>
          <p:nvPr/>
        </p:nvSpPr>
        <p:spPr>
          <a:xfrm>
            <a:off x="4719370" y="4003954"/>
            <a:ext cx="3717752" cy="1347518"/>
          </a:xfrm>
          <a:prstGeom prst="upArrowCallout">
            <a:avLst/>
          </a:prstGeom>
          <a:solidFill>
            <a:srgbClr val="7030A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TW" b="1" dirty="0"/>
              <a:t>The structure of argument guarantee the conclusion to be true.</a:t>
            </a:r>
            <a:endParaRPr lang="zh-TW" altLang="en-US" b="1" dirty="0"/>
          </a:p>
        </p:txBody>
      </p:sp>
      <p:sp>
        <p:nvSpPr>
          <p:cNvPr id="6" name="矩形 5">
            <a:extLst>
              <a:ext uri="{FF2B5EF4-FFF2-40B4-BE49-F238E27FC236}">
                <a16:creationId xmlns:a16="http://schemas.microsoft.com/office/drawing/2014/main" id="{37C75BE8-91FE-4862-8CEB-26DF1747EF0E}"/>
              </a:ext>
            </a:extLst>
          </p:cNvPr>
          <p:cNvSpPr/>
          <p:nvPr/>
        </p:nvSpPr>
        <p:spPr>
          <a:xfrm>
            <a:off x="9060872" y="3694435"/>
            <a:ext cx="2564657" cy="134751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altLang="zh-TW" sz="2400" b="1" dirty="0"/>
              <a:t>P1: If A then B</a:t>
            </a:r>
          </a:p>
          <a:p>
            <a:r>
              <a:rPr lang="en-US" altLang="zh-TW" sz="2400" b="1" dirty="0"/>
              <a:t>P2: A</a:t>
            </a:r>
          </a:p>
          <a:p>
            <a:r>
              <a:rPr lang="en-US" altLang="zh-TW" sz="2400" b="1" dirty="0"/>
              <a:t>C: Therefore, B</a:t>
            </a:r>
            <a:endParaRPr lang="zh-TW" altLang="en-US" sz="2400" b="1" dirty="0"/>
          </a:p>
        </p:txBody>
      </p:sp>
    </p:spTree>
    <p:extLst>
      <p:ext uri="{BB962C8B-B14F-4D97-AF65-F5344CB8AC3E}">
        <p14:creationId xmlns:p14="http://schemas.microsoft.com/office/powerpoint/2010/main" val="31623179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6106704" y="609600"/>
            <a:ext cx="5364444" cy="1356360"/>
          </a:xfrm>
        </p:spPr>
        <p:txBody>
          <a:bodyPr>
            <a:normAutofit/>
          </a:bodyPr>
          <a:lstStyle/>
          <a:p>
            <a:r>
              <a:rPr lang="en-US" altLang="zh-TW" b="1"/>
              <a:t>Statistical Argument</a:t>
            </a:r>
          </a:p>
        </p:txBody>
      </p:sp>
      <p:pic>
        <p:nvPicPr>
          <p:cNvPr id="6" name="圖片 5">
            <a:extLst>
              <a:ext uri="{FF2B5EF4-FFF2-40B4-BE49-F238E27FC236}">
                <a16:creationId xmlns:a16="http://schemas.microsoft.com/office/drawing/2014/main" id="{1682B803-EDDF-468C-93EB-600917296670}"/>
              </a:ext>
            </a:extLst>
          </p:cNvPr>
          <p:cNvPicPr>
            <a:picLocks noChangeAspect="1"/>
          </p:cNvPicPr>
          <p:nvPr/>
        </p:nvPicPr>
        <p:blipFill>
          <a:blip r:embed="rId2"/>
          <a:stretch>
            <a:fillRect/>
          </a:stretch>
        </p:blipFill>
        <p:spPr>
          <a:xfrm>
            <a:off x="348165" y="1225964"/>
            <a:ext cx="5881706" cy="3970150"/>
          </a:xfrm>
          <a:prstGeom prst="rect">
            <a:avLst/>
          </a:prstGeom>
        </p:spPr>
      </p:pic>
      <p:sp>
        <p:nvSpPr>
          <p:cNvPr id="3" name="內容版面配置區 2"/>
          <p:cNvSpPr>
            <a:spLocks noGrp="1"/>
          </p:cNvSpPr>
          <p:nvPr>
            <p:ph idx="1"/>
          </p:nvPr>
        </p:nvSpPr>
        <p:spPr>
          <a:xfrm>
            <a:off x="6134859" y="1965960"/>
            <a:ext cx="5708976" cy="4130040"/>
          </a:xfrm>
        </p:spPr>
        <p:txBody>
          <a:bodyPr>
            <a:normAutofit/>
          </a:bodyPr>
          <a:lstStyle/>
          <a:p>
            <a:pPr marL="342900" indent="-342900"/>
            <a:r>
              <a:rPr lang="en-US" altLang="zh-TW" sz="1700" dirty="0"/>
              <a:t>Resting on statistical evidence</a:t>
            </a:r>
          </a:p>
          <a:p>
            <a:pPr marL="342900" indent="-342900"/>
            <a:r>
              <a:rPr lang="en-US" altLang="zh-TW" sz="1700" dirty="0"/>
              <a:t>Presented as probable rather than certain</a:t>
            </a:r>
          </a:p>
          <a:p>
            <a:endParaRPr lang="en-US" altLang="zh-TW" sz="1700" dirty="0"/>
          </a:p>
          <a:p>
            <a:pPr marL="0" indent="0">
              <a:buNone/>
            </a:pPr>
            <a:r>
              <a:rPr lang="en-US" altLang="zh-TW" sz="1700" dirty="0"/>
              <a:t>P1: Eighty-five percent of SUC students are </a:t>
            </a:r>
            <a:r>
              <a:rPr lang="en-US" altLang="zh-TW" sz="1700" dirty="0" err="1"/>
              <a:t>Johorians</a:t>
            </a:r>
            <a:r>
              <a:rPr lang="en-US" altLang="zh-TW" sz="1700" dirty="0"/>
              <a:t>.</a:t>
            </a:r>
          </a:p>
          <a:p>
            <a:pPr marL="0" indent="0">
              <a:buNone/>
            </a:pPr>
            <a:r>
              <a:rPr lang="en-US" altLang="zh-TW" sz="1700" dirty="0"/>
              <a:t>P2: Mike is SUC student.</a:t>
            </a:r>
          </a:p>
          <a:p>
            <a:pPr marL="0" indent="0">
              <a:buNone/>
            </a:pPr>
            <a:r>
              <a:rPr lang="en-US" altLang="zh-TW" sz="1700" dirty="0"/>
              <a:t>C: So, Mike is probably a </a:t>
            </a:r>
            <a:r>
              <a:rPr lang="en-US" altLang="zh-TW" sz="1700" dirty="0" err="1"/>
              <a:t>Johorian</a:t>
            </a:r>
            <a:r>
              <a:rPr lang="en-US" altLang="zh-TW" sz="1700" dirty="0"/>
              <a:t>.</a:t>
            </a:r>
          </a:p>
          <a:p>
            <a:pPr marL="0" indent="0">
              <a:buNone/>
            </a:pPr>
            <a:endParaRPr lang="en-US" altLang="zh-TW" sz="1700" dirty="0"/>
          </a:p>
          <a:p>
            <a:pPr marL="0" indent="0">
              <a:buNone/>
            </a:pPr>
            <a:r>
              <a:rPr lang="en-US" altLang="zh-TW" sz="1700" dirty="0"/>
              <a:t>P1: According to the latest opinion polls, 51% percent of civics will vote for Biden in presidential election.</a:t>
            </a:r>
          </a:p>
          <a:p>
            <a:pPr marL="0" indent="0">
              <a:buNone/>
            </a:pPr>
            <a:r>
              <a:rPr lang="en-US" altLang="zh-TW" sz="1700" dirty="0"/>
              <a:t>C: Therefore, Biden will be the next president of U.S.</a:t>
            </a:r>
            <a:endParaRPr lang="zh-TW" altLang="en-US" sz="1700" dirty="0"/>
          </a:p>
        </p:txBody>
      </p:sp>
    </p:spTree>
    <p:extLst>
      <p:ext uri="{BB962C8B-B14F-4D97-AF65-F5344CB8AC3E}">
        <p14:creationId xmlns:p14="http://schemas.microsoft.com/office/powerpoint/2010/main" val="4015070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707064" y="609600"/>
            <a:ext cx="6993914" cy="1356360"/>
          </a:xfrm>
        </p:spPr>
        <p:txBody>
          <a:bodyPr>
            <a:normAutofit/>
          </a:bodyPr>
          <a:lstStyle/>
          <a:p>
            <a:r>
              <a:rPr lang="en-US" altLang="zh-TW" b="1"/>
              <a:t>Statistical Argument</a:t>
            </a:r>
          </a:p>
        </p:txBody>
      </p:sp>
      <p:sp>
        <p:nvSpPr>
          <p:cNvPr id="3" name="內容版面配置區 2"/>
          <p:cNvSpPr>
            <a:spLocks noGrp="1"/>
          </p:cNvSpPr>
          <p:nvPr>
            <p:ph idx="1"/>
          </p:nvPr>
        </p:nvSpPr>
        <p:spPr>
          <a:xfrm>
            <a:off x="707064" y="2057400"/>
            <a:ext cx="6993914" cy="4038600"/>
          </a:xfrm>
        </p:spPr>
        <p:txBody>
          <a:bodyPr>
            <a:normAutofit/>
          </a:bodyPr>
          <a:lstStyle/>
          <a:p>
            <a:pPr marL="0" indent="0">
              <a:buNone/>
            </a:pPr>
            <a:r>
              <a:rPr lang="en-US" altLang="zh-TW" dirty="0"/>
              <a:t>Sometimes, it can be deductive…</a:t>
            </a:r>
          </a:p>
          <a:p>
            <a:pPr marL="0" indent="0">
              <a:buNone/>
            </a:pPr>
            <a:r>
              <a:rPr lang="en-US" altLang="zh-TW" dirty="0"/>
              <a:t>P1: If Trump gets at least 270 electoral votes, then he will win the election.</a:t>
            </a:r>
          </a:p>
          <a:p>
            <a:pPr marL="0" indent="0">
              <a:buNone/>
            </a:pPr>
            <a:r>
              <a:rPr lang="en-US" altLang="zh-TW" dirty="0"/>
              <a:t>P2: Trumps get 306 electoral votes.</a:t>
            </a:r>
          </a:p>
          <a:p>
            <a:pPr marL="0" indent="0">
              <a:buNone/>
            </a:pPr>
            <a:r>
              <a:rPr lang="en-US" altLang="zh-TW" dirty="0"/>
              <a:t>C: Therefore, Trump wins the election.</a:t>
            </a:r>
          </a:p>
          <a:p>
            <a:endParaRPr lang="en-US" altLang="zh-TW" dirty="0"/>
          </a:p>
          <a:p>
            <a:endParaRPr lang="zh-TW" altLang="en-US" dirty="0"/>
          </a:p>
        </p:txBody>
      </p:sp>
      <p:pic>
        <p:nvPicPr>
          <p:cNvPr id="7" name="圖片 6">
            <a:extLst>
              <a:ext uri="{FF2B5EF4-FFF2-40B4-BE49-F238E27FC236}">
                <a16:creationId xmlns:a16="http://schemas.microsoft.com/office/drawing/2014/main" id="{68EDEB7B-B59A-4F33-B35B-6BF63BCE0BBF}"/>
              </a:ext>
            </a:extLst>
          </p:cNvPr>
          <p:cNvPicPr>
            <a:picLocks noChangeAspect="1"/>
          </p:cNvPicPr>
          <p:nvPr/>
        </p:nvPicPr>
        <p:blipFill>
          <a:blip r:embed="rId2"/>
          <a:stretch>
            <a:fillRect/>
          </a:stretch>
        </p:blipFill>
        <p:spPr>
          <a:xfrm>
            <a:off x="7277995" y="1147126"/>
            <a:ext cx="4580175" cy="3194672"/>
          </a:xfrm>
          <a:prstGeom prst="rect">
            <a:avLst/>
          </a:prstGeom>
        </p:spPr>
      </p:pic>
      <p:sp>
        <p:nvSpPr>
          <p:cNvPr id="21" name="圖說文字: 向左箭號 20"/>
          <p:cNvSpPr/>
          <p:nvPr/>
        </p:nvSpPr>
        <p:spPr>
          <a:xfrm>
            <a:off x="6161404" y="5151596"/>
            <a:ext cx="3505109" cy="1118556"/>
          </a:xfrm>
          <a:prstGeom prst="leftArrowCallout">
            <a:avLst>
              <a:gd name="adj1" fmla="val 14796"/>
              <a:gd name="adj2" fmla="val 25000"/>
              <a:gd name="adj3" fmla="val 25000"/>
              <a:gd name="adj4" fmla="val 74068"/>
            </a:avLst>
          </a:prstGeom>
          <a:solidFill>
            <a:srgbClr val="7030A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spcAft>
                <a:spcPts val="600"/>
              </a:spcAft>
            </a:pPr>
            <a:r>
              <a:rPr lang="en-US" altLang="zh-TW" b="1" dirty="0"/>
              <a:t>The premises provide conclusive support.</a:t>
            </a:r>
            <a:endParaRPr lang="zh-TW" altLang="en-US" b="1" dirty="0"/>
          </a:p>
        </p:txBody>
      </p:sp>
      <p:sp>
        <p:nvSpPr>
          <p:cNvPr id="6" name="矩形 5">
            <a:extLst>
              <a:ext uri="{FF2B5EF4-FFF2-40B4-BE49-F238E27FC236}">
                <a16:creationId xmlns:a16="http://schemas.microsoft.com/office/drawing/2014/main" id="{ACFCF546-3012-4164-9BDC-9762E851AD09}"/>
              </a:ext>
            </a:extLst>
          </p:cNvPr>
          <p:cNvSpPr/>
          <p:nvPr/>
        </p:nvSpPr>
        <p:spPr>
          <a:xfrm>
            <a:off x="2921692" y="5095194"/>
            <a:ext cx="2564657" cy="119287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spcAft>
                <a:spcPts val="600"/>
              </a:spcAft>
            </a:pPr>
            <a:r>
              <a:rPr lang="en-US" altLang="zh-TW" sz="2400" b="1"/>
              <a:t>P1: If A then B</a:t>
            </a:r>
          </a:p>
          <a:p>
            <a:pPr>
              <a:spcAft>
                <a:spcPts val="600"/>
              </a:spcAft>
            </a:pPr>
            <a:r>
              <a:rPr lang="en-US" altLang="zh-TW" sz="2400" b="1"/>
              <a:t>P2: A</a:t>
            </a:r>
          </a:p>
          <a:p>
            <a:pPr>
              <a:spcAft>
                <a:spcPts val="600"/>
              </a:spcAft>
            </a:pPr>
            <a:r>
              <a:rPr lang="en-US" altLang="zh-TW" sz="2400" b="1"/>
              <a:t>C: Therefore, B</a:t>
            </a:r>
            <a:endParaRPr lang="zh-TW" altLang="en-US" sz="2400" b="1"/>
          </a:p>
        </p:txBody>
      </p:sp>
    </p:spTree>
    <p:extLst>
      <p:ext uri="{BB962C8B-B14F-4D97-AF65-F5344CB8AC3E}">
        <p14:creationId xmlns:p14="http://schemas.microsoft.com/office/powerpoint/2010/main" val="7629555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a:xfrm>
            <a:off x="1143001" y="609600"/>
            <a:ext cx="6486236" cy="1356360"/>
          </a:xfrm>
        </p:spPr>
        <p:txBody>
          <a:bodyPr>
            <a:normAutofit/>
          </a:bodyPr>
          <a:lstStyle/>
          <a:p>
            <a:r>
              <a:rPr lang="en-US" altLang="zh-TW"/>
              <a:t>Common Patterns</a:t>
            </a:r>
            <a:endParaRPr lang="zh-TW" altLang="en-US" dirty="0"/>
          </a:p>
        </p:txBody>
      </p:sp>
      <p:sp>
        <p:nvSpPr>
          <p:cNvPr id="3" name="內容版面配置區 2"/>
          <p:cNvSpPr>
            <a:spLocks noGrp="1"/>
          </p:cNvSpPr>
          <p:nvPr>
            <p:ph idx="1"/>
          </p:nvPr>
        </p:nvSpPr>
        <p:spPr>
          <a:xfrm>
            <a:off x="1143000" y="1759527"/>
            <a:ext cx="6486237" cy="4765963"/>
          </a:xfrm>
        </p:spPr>
        <p:txBody>
          <a:bodyPr>
            <a:normAutofit/>
          </a:bodyPr>
          <a:lstStyle/>
          <a:p>
            <a:pPr marL="0" indent="0">
              <a:buNone/>
            </a:pPr>
            <a:r>
              <a:rPr lang="en-US" altLang="zh-TW" b="1" dirty="0"/>
              <a:t>(6) Argument from Analogy</a:t>
            </a:r>
          </a:p>
          <a:p>
            <a:pPr lvl="1">
              <a:buFont typeface="Wingdings" pitchFamily="2" charset="2"/>
              <a:buChar char="Ø"/>
            </a:pPr>
            <a:r>
              <a:rPr lang="en-US" altLang="zh-TW" dirty="0"/>
              <a:t>Comparison of two things</a:t>
            </a:r>
          </a:p>
          <a:p>
            <a:pPr lvl="1">
              <a:buFont typeface="Wingdings" pitchFamily="2" charset="2"/>
              <a:buChar char="Ø"/>
            </a:pPr>
            <a:r>
              <a:rPr lang="en-US" altLang="zh-TW" dirty="0"/>
              <a:t>To be alike in some relevant respect</a:t>
            </a:r>
            <a:endParaRPr lang="zh-TW" altLang="en-US" dirty="0"/>
          </a:p>
          <a:p>
            <a:endParaRPr lang="en-US" altLang="zh-TW" dirty="0"/>
          </a:p>
          <a:p>
            <a:r>
              <a:rPr lang="en-US" altLang="zh-TW" dirty="0"/>
              <a:t>Analogy:</a:t>
            </a:r>
          </a:p>
          <a:p>
            <a:pPr lvl="1"/>
            <a:r>
              <a:rPr lang="en-US" altLang="zh-TW" dirty="0"/>
              <a:t>Our brain is like a muscle.</a:t>
            </a:r>
          </a:p>
          <a:p>
            <a:pPr lvl="1"/>
            <a:r>
              <a:rPr lang="en-US" altLang="zh-TW" dirty="0"/>
              <a:t>Capitalists are like vampires.</a:t>
            </a:r>
          </a:p>
          <a:p>
            <a:endParaRPr lang="en-US" altLang="zh-TW" dirty="0"/>
          </a:p>
          <a:p>
            <a:r>
              <a:rPr lang="en-US" altLang="zh-TW" dirty="0"/>
              <a:t>Analogy vs. Argument from analogy</a:t>
            </a:r>
          </a:p>
          <a:p>
            <a:pPr lvl="1"/>
            <a:r>
              <a:rPr lang="en-US" altLang="zh-TW" dirty="0"/>
              <a:t>Analogy simply point out a similarity</a:t>
            </a:r>
          </a:p>
          <a:p>
            <a:pPr lvl="1"/>
            <a:r>
              <a:rPr lang="en-US" altLang="zh-TW" dirty="0"/>
              <a:t>Argument from analogy claim that certain similarities are evidence that there is another similarity</a:t>
            </a:r>
            <a:endParaRPr lang="zh-TW" altLang="en-US" dirty="0"/>
          </a:p>
          <a:p>
            <a:endParaRPr lang="en-US" altLang="zh-TW" dirty="0"/>
          </a:p>
        </p:txBody>
      </p:sp>
      <p:sp>
        <p:nvSpPr>
          <p:cNvPr id="11" name="Rectangle 10">
            <a:extLst>
              <a:ext uri="{FF2B5EF4-FFF2-40B4-BE49-F238E27FC236}">
                <a16:creationId xmlns:a16="http://schemas.microsoft.com/office/drawing/2014/main" id="{D23BECFA-7190-436C-8962-62421F735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4730" y="728472"/>
            <a:ext cx="3443878" cy="2540508"/>
          </a:xfrm>
          <a:prstGeom prst="rect">
            <a:avLst/>
          </a:prstGeom>
          <a:solidFill>
            <a:srgbClr val="FFFFFF"/>
          </a:solidFill>
          <a:ln w="1270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圖片 3" descr="一張含有 黃銅, 音樂 的圖片&#10;&#10;描述是以非常高的可信度產生"/>
          <p:cNvPicPr>
            <a:picLocks noChangeAspect="1"/>
          </p:cNvPicPr>
          <p:nvPr/>
        </p:nvPicPr>
        <p:blipFill>
          <a:blip r:embed="rId2"/>
          <a:stretch>
            <a:fillRect/>
          </a:stretch>
        </p:blipFill>
        <p:spPr>
          <a:xfrm>
            <a:off x="8689383" y="933450"/>
            <a:ext cx="2114572" cy="2130552"/>
          </a:xfrm>
          <a:prstGeom prst="rect">
            <a:avLst/>
          </a:prstGeom>
        </p:spPr>
      </p:pic>
      <p:sp>
        <p:nvSpPr>
          <p:cNvPr id="13" name="Rectangle 12">
            <a:extLst>
              <a:ext uri="{FF2B5EF4-FFF2-40B4-BE49-F238E27FC236}">
                <a16:creationId xmlns:a16="http://schemas.microsoft.com/office/drawing/2014/main" id="{7E0618A9-FAA6-4972-8A9A-C2CC7F935A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24731" y="3589019"/>
            <a:ext cx="3443878" cy="2542032"/>
          </a:xfrm>
          <a:prstGeom prst="rect">
            <a:avLst/>
          </a:prstGeom>
          <a:solidFill>
            <a:srgbClr val="FFFFFF"/>
          </a:solidFill>
          <a:ln w="1270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圖片 5" descr="一張含有 標誌, 樹 的圖片&#10;&#10;描述是以非常高的可信度產生">
            <a:extLst>
              <a:ext uri="{FF2B5EF4-FFF2-40B4-BE49-F238E27FC236}">
                <a16:creationId xmlns:a16="http://schemas.microsoft.com/office/drawing/2014/main" id="{346C36FC-CAB0-4F1B-8B52-5E22E40B5C31}"/>
              </a:ext>
            </a:extLst>
          </p:cNvPr>
          <p:cNvPicPr>
            <a:picLocks noChangeAspect="1"/>
          </p:cNvPicPr>
          <p:nvPr/>
        </p:nvPicPr>
        <p:blipFill>
          <a:blip r:embed="rId3"/>
          <a:stretch>
            <a:fillRect/>
          </a:stretch>
        </p:blipFill>
        <p:spPr>
          <a:xfrm>
            <a:off x="8228766" y="3846835"/>
            <a:ext cx="3035808" cy="2026401"/>
          </a:xfrm>
          <a:prstGeom prst="rect">
            <a:avLst/>
          </a:prstGeom>
        </p:spPr>
      </p:pic>
    </p:spTree>
    <p:extLst>
      <p:ext uri="{BB962C8B-B14F-4D97-AF65-F5344CB8AC3E}">
        <p14:creationId xmlns:p14="http://schemas.microsoft.com/office/powerpoint/2010/main" val="12036473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Common Patterns</a:t>
            </a:r>
            <a:endParaRPr lang="zh-TW" altLang="en-US" dirty="0"/>
          </a:p>
        </p:txBody>
      </p:sp>
      <p:sp>
        <p:nvSpPr>
          <p:cNvPr id="3" name="內容版面配置區 2"/>
          <p:cNvSpPr>
            <a:spLocks noGrp="1"/>
          </p:cNvSpPr>
          <p:nvPr>
            <p:ph idx="1"/>
          </p:nvPr>
        </p:nvSpPr>
        <p:spPr/>
        <p:txBody>
          <a:bodyPr/>
          <a:lstStyle/>
          <a:p>
            <a:pPr marL="45720" indent="0">
              <a:buNone/>
            </a:pPr>
            <a:r>
              <a:rPr lang="en-US" altLang="zh-TW" dirty="0"/>
              <a:t>P1: Our muscle can be trained as fast and strong. </a:t>
            </a:r>
          </a:p>
          <a:p>
            <a:pPr marL="45720" indent="0">
              <a:buNone/>
            </a:pPr>
            <a:r>
              <a:rPr lang="en-US" altLang="zh-TW" dirty="0"/>
              <a:t>P2: Our brain is like a muscle. </a:t>
            </a:r>
          </a:p>
          <a:p>
            <a:pPr marL="45720" indent="0">
              <a:buNone/>
            </a:pPr>
            <a:r>
              <a:rPr lang="en-US" altLang="zh-TW" dirty="0"/>
              <a:t>C: Once you train it, it gets faster and stronger.</a:t>
            </a:r>
            <a:endParaRPr lang="zh-TW" altLang="en-US" dirty="0"/>
          </a:p>
          <a:p>
            <a:endParaRPr lang="en-US" altLang="zh-TW" dirty="0"/>
          </a:p>
          <a:p>
            <a:pPr marL="0" indent="0">
              <a:buNone/>
            </a:pPr>
            <a:r>
              <a:rPr lang="en-US" altLang="zh-TW" dirty="0"/>
              <a:t>P1: Bill is a graduate of SUC, and he is bright, energetic and dependable.</a:t>
            </a:r>
          </a:p>
          <a:p>
            <a:pPr marL="0" indent="0">
              <a:buNone/>
            </a:pPr>
            <a:r>
              <a:rPr lang="en-US" altLang="zh-TW" dirty="0"/>
              <a:t>P2: Zoe is a graduate of SUC, and she is bright, energetic and dependable.</a:t>
            </a:r>
          </a:p>
          <a:p>
            <a:pPr marL="0" indent="0">
              <a:buNone/>
            </a:pPr>
            <a:r>
              <a:rPr lang="en-US" altLang="zh-TW" dirty="0"/>
              <a:t>P3: Mike is a graduate of SUC.</a:t>
            </a:r>
          </a:p>
          <a:p>
            <a:pPr marL="0" indent="0">
              <a:buNone/>
            </a:pPr>
            <a:r>
              <a:rPr lang="en-US" altLang="zh-TW" dirty="0"/>
              <a:t>C: Therefore, most likely, Mike is bright, energetic and dependable.</a:t>
            </a:r>
            <a:endParaRPr lang="zh-TW" altLang="en-US" dirty="0"/>
          </a:p>
        </p:txBody>
      </p:sp>
      <p:sp>
        <p:nvSpPr>
          <p:cNvPr id="4" name="矩形 3">
            <a:extLst>
              <a:ext uri="{FF2B5EF4-FFF2-40B4-BE49-F238E27FC236}">
                <a16:creationId xmlns:a16="http://schemas.microsoft.com/office/drawing/2014/main" id="{C5568EE6-DC29-4B73-95DE-9E3949172837}"/>
              </a:ext>
            </a:extLst>
          </p:cNvPr>
          <p:cNvSpPr/>
          <p:nvPr/>
        </p:nvSpPr>
        <p:spPr>
          <a:xfrm>
            <a:off x="6830290" y="608215"/>
            <a:ext cx="4890655" cy="1200329"/>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wrap="square">
            <a:spAutoFit/>
          </a:bodyPr>
          <a:lstStyle/>
          <a:p>
            <a:r>
              <a:rPr lang="en-US" altLang="zh-TW" b="1" dirty="0"/>
              <a:t>Form:</a:t>
            </a:r>
          </a:p>
          <a:p>
            <a:r>
              <a:rPr lang="en-US" altLang="zh-TW" b="1" dirty="0"/>
              <a:t>P1: A has characteristic X; B has characteristic X</a:t>
            </a:r>
          </a:p>
          <a:p>
            <a:r>
              <a:rPr lang="en-US" altLang="zh-TW" b="1" dirty="0"/>
              <a:t>P2: A has characteristic Y.</a:t>
            </a:r>
          </a:p>
          <a:p>
            <a:r>
              <a:rPr lang="en-US" altLang="zh-TW" b="1" dirty="0"/>
              <a:t>C: Therefore, B has characteristic Y.</a:t>
            </a:r>
            <a:endParaRPr lang="zh-TW" altLang="en-US" b="1" dirty="0"/>
          </a:p>
        </p:txBody>
      </p:sp>
    </p:spTree>
    <p:extLst>
      <p:ext uri="{BB962C8B-B14F-4D97-AF65-F5344CB8AC3E}">
        <p14:creationId xmlns:p14="http://schemas.microsoft.com/office/powerpoint/2010/main" val="395207000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Concluding Remarks</a:t>
            </a:r>
            <a:endParaRPr lang="zh-TW" altLang="en-US" dirty="0"/>
          </a:p>
        </p:txBody>
      </p:sp>
      <p:graphicFrame>
        <p:nvGraphicFramePr>
          <p:cNvPr id="5" name="內容版面配置區 4"/>
          <p:cNvGraphicFramePr>
            <a:graphicFrameLocks noGrp="1"/>
          </p:cNvGraphicFramePr>
          <p:nvPr>
            <p:ph idx="1"/>
            <p:extLst>
              <p:ext uri="{D42A27DB-BD31-4B8C-83A1-F6EECF244321}">
                <p14:modId xmlns:p14="http://schemas.microsoft.com/office/powerpoint/2010/main" val="4008070182"/>
              </p:ext>
            </p:extLst>
          </p:nvPr>
        </p:nvGraphicFramePr>
        <p:xfrm>
          <a:off x="1159668" y="2071255"/>
          <a:ext cx="9872663" cy="3371274"/>
        </p:xfrm>
        <a:graphic>
          <a:graphicData uri="http://schemas.openxmlformats.org/drawingml/2006/table">
            <a:tbl>
              <a:tblPr firstRow="1" bandRow="1">
                <a:tableStyleId>{F5AB1C69-6EDB-4FF4-983F-18BD219EF322}</a:tableStyleId>
              </a:tblPr>
              <a:tblGrid>
                <a:gridCol w="9872663">
                  <a:extLst>
                    <a:ext uri="{9D8B030D-6E8A-4147-A177-3AD203B41FA5}">
                      <a16:colId xmlns:a16="http://schemas.microsoft.com/office/drawing/2014/main" val="3628972946"/>
                    </a:ext>
                  </a:extLst>
                </a:gridCol>
              </a:tblGrid>
              <a:tr h="713342">
                <a:tc>
                  <a:txBody>
                    <a:bodyPr/>
                    <a:lstStyle/>
                    <a:p>
                      <a:r>
                        <a:rPr lang="en-US" altLang="zh-TW" sz="2400" b="1" dirty="0"/>
                        <a:t>How to distinguish deductive from inductive arguments?</a:t>
                      </a:r>
                      <a:endParaRPr lang="zh-TW" altLang="en-US" sz="2400" b="1" dirty="0"/>
                    </a:p>
                  </a:txBody>
                  <a:tcPr marL="106752" marR="106752" anchor="ctr"/>
                </a:tc>
                <a:extLst>
                  <a:ext uri="{0D108BD9-81ED-4DB2-BD59-A6C34878D82A}">
                    <a16:rowId xmlns:a16="http://schemas.microsoft.com/office/drawing/2014/main" val="1822979436"/>
                  </a:ext>
                </a:extLst>
              </a:tr>
              <a:tr h="713342">
                <a:tc>
                  <a:txBody>
                    <a:bodyPr/>
                    <a:lstStyle/>
                    <a:p>
                      <a:pPr marL="342900" indent="-342900">
                        <a:buFont typeface="+mj-lt"/>
                        <a:buAutoNum type="arabicPeriod"/>
                      </a:pPr>
                      <a:r>
                        <a:rPr lang="en-US" altLang="zh-TW" sz="2400" b="1" dirty="0"/>
                        <a:t>The occurrence of specific logical</a:t>
                      </a:r>
                      <a:r>
                        <a:rPr lang="en-US" altLang="zh-TW" sz="2400" b="1" baseline="0" dirty="0"/>
                        <a:t> indicators.</a:t>
                      </a:r>
                      <a:endParaRPr lang="zh-TW" altLang="en-US" sz="2400" b="1" dirty="0"/>
                    </a:p>
                  </a:txBody>
                  <a:tcPr marL="106752" marR="106752" anchor="ctr"/>
                </a:tc>
                <a:extLst>
                  <a:ext uri="{0D108BD9-81ED-4DB2-BD59-A6C34878D82A}">
                    <a16:rowId xmlns:a16="http://schemas.microsoft.com/office/drawing/2014/main" val="2253006979"/>
                  </a:ext>
                </a:extLst>
              </a:tr>
              <a:tr h="1231248">
                <a:tc>
                  <a:txBody>
                    <a:bodyPr/>
                    <a:lstStyle/>
                    <a:p>
                      <a:pPr marL="342900" indent="-342900">
                        <a:buFont typeface="+mj-lt"/>
                        <a:buAutoNum type="arabicPeriod" startAt="2"/>
                      </a:pPr>
                      <a:r>
                        <a:rPr lang="en-US" altLang="zh-TW" sz="2400" b="1" dirty="0"/>
                        <a:t>The actual strength of the inferential link</a:t>
                      </a:r>
                      <a:r>
                        <a:rPr lang="en-US" altLang="zh-TW" sz="2400" b="1" baseline="0" dirty="0"/>
                        <a:t> between premises and conclusion.</a:t>
                      </a:r>
                      <a:endParaRPr lang="zh-TW" altLang="en-US" sz="2400" b="1" dirty="0"/>
                    </a:p>
                  </a:txBody>
                  <a:tcPr marL="106752" marR="106752" anchor="ctr"/>
                </a:tc>
                <a:extLst>
                  <a:ext uri="{0D108BD9-81ED-4DB2-BD59-A6C34878D82A}">
                    <a16:rowId xmlns:a16="http://schemas.microsoft.com/office/drawing/2014/main" val="691702010"/>
                  </a:ext>
                </a:extLst>
              </a:tr>
              <a:tr h="713342">
                <a:tc>
                  <a:txBody>
                    <a:bodyPr/>
                    <a:lstStyle/>
                    <a:p>
                      <a:pPr marL="342900" indent="-342900">
                        <a:buFont typeface="+mj-lt"/>
                        <a:buAutoNum type="arabicPeriod" startAt="3"/>
                      </a:pPr>
                      <a:r>
                        <a:rPr lang="en-US" altLang="zh-TW" sz="2400" b="1" dirty="0"/>
                        <a:t>The common patterns of arguments.</a:t>
                      </a:r>
                      <a:endParaRPr lang="zh-TW" altLang="en-US" sz="2400" b="1" dirty="0"/>
                    </a:p>
                  </a:txBody>
                  <a:tcPr marL="106752" marR="106752" anchor="ctr"/>
                </a:tc>
                <a:extLst>
                  <a:ext uri="{0D108BD9-81ED-4DB2-BD59-A6C34878D82A}">
                    <a16:rowId xmlns:a16="http://schemas.microsoft.com/office/drawing/2014/main" val="2438575433"/>
                  </a:ext>
                </a:extLst>
              </a:tr>
            </a:tbl>
          </a:graphicData>
        </a:graphic>
      </p:graphicFrame>
    </p:spTree>
    <p:extLst>
      <p:ext uri="{BB962C8B-B14F-4D97-AF65-F5344CB8AC3E}">
        <p14:creationId xmlns:p14="http://schemas.microsoft.com/office/powerpoint/2010/main" val="30397458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1544128-B62E-4F01-B9BC-67853A9EC2DC}"/>
              </a:ext>
            </a:extLst>
          </p:cNvPr>
          <p:cNvSpPr>
            <a:spLocks noGrp="1"/>
          </p:cNvSpPr>
          <p:nvPr>
            <p:ph type="title"/>
          </p:nvPr>
        </p:nvSpPr>
        <p:spPr>
          <a:xfrm>
            <a:off x="1143000" y="609600"/>
            <a:ext cx="9875520" cy="1080655"/>
          </a:xfrm>
        </p:spPr>
        <p:txBody>
          <a:bodyPr/>
          <a:lstStyle/>
          <a:p>
            <a:r>
              <a:rPr lang="en-US" altLang="zh-TW" dirty="0"/>
              <a:t>Practice 5</a:t>
            </a:r>
            <a:endParaRPr lang="zh-TW" altLang="en-US" dirty="0"/>
          </a:p>
        </p:txBody>
      </p:sp>
      <p:sp>
        <p:nvSpPr>
          <p:cNvPr id="3" name="內容版面配置區 2">
            <a:extLst>
              <a:ext uri="{FF2B5EF4-FFF2-40B4-BE49-F238E27FC236}">
                <a16:creationId xmlns:a16="http://schemas.microsoft.com/office/drawing/2014/main" id="{E6144653-63BA-4C91-B6B1-B8EEB9B2D81F}"/>
              </a:ext>
            </a:extLst>
          </p:cNvPr>
          <p:cNvSpPr>
            <a:spLocks noGrp="1"/>
          </p:cNvSpPr>
          <p:nvPr>
            <p:ph idx="1"/>
          </p:nvPr>
        </p:nvSpPr>
        <p:spPr>
          <a:xfrm>
            <a:off x="762000" y="1690255"/>
            <a:ext cx="10253871" cy="4862945"/>
          </a:xfrm>
        </p:spPr>
        <p:txBody>
          <a:bodyPr>
            <a:normAutofit fontScale="85000" lnSpcReduction="10000"/>
          </a:bodyPr>
          <a:lstStyle/>
          <a:p>
            <a:pPr marL="502920" indent="-457200">
              <a:buFont typeface="+mj-lt"/>
              <a:buAutoNum type="arabicPeriod"/>
            </a:pPr>
            <a:r>
              <a:rPr lang="en-US" altLang="zh-TW" dirty="0"/>
              <a:t>The sign says it is seven miles to Lake Lily. Therefore, it is approximately seven miles to Lake Lily.</a:t>
            </a:r>
          </a:p>
          <a:p>
            <a:pPr marL="502920" indent="-457200">
              <a:buFont typeface="+mj-lt"/>
              <a:buAutoNum type="arabicPeriod"/>
            </a:pPr>
            <a:r>
              <a:rPr lang="en-US" altLang="zh-TW" dirty="0"/>
              <a:t>Thirty percent of Ft. Gibson residents enjoy fishing. Lonnie is a Ft. Gibson resident. So, it’s likely that Lonnie enjoys fishing.</a:t>
            </a:r>
          </a:p>
          <a:p>
            <a:pPr marL="502920" indent="-457200">
              <a:buFont typeface="+mj-lt"/>
              <a:buAutoNum type="arabicPeriod"/>
            </a:pPr>
            <a:r>
              <a:rPr lang="en-US" altLang="zh-TW" dirty="0"/>
              <a:t>There are no visible signs of forced entry for the door and windows. It seems certain, therefore, that the burglar had a key.</a:t>
            </a:r>
          </a:p>
          <a:p>
            <a:pPr marL="502920" indent="-457200">
              <a:buFont typeface="+mj-lt"/>
              <a:buAutoNum type="arabicPeriod"/>
            </a:pPr>
            <a:r>
              <a:rPr lang="en-US" altLang="zh-TW" dirty="0"/>
              <a:t>If it rains, the game will be postponed until next Saturday. According to the National Weather Service, there’s a 90 percent chance of rain. Therefore, probably the game will be postponed.</a:t>
            </a:r>
          </a:p>
          <a:p>
            <a:pPr marL="502920" indent="-457200">
              <a:buFont typeface="+mj-lt"/>
              <a:buAutoNum type="arabicPeriod"/>
            </a:pPr>
            <a:r>
              <a:rPr lang="en-US" altLang="zh-TW" dirty="0"/>
              <a:t>All previously observed polar bears have weighed less than 1,500 pounds. Therefore, all polar bears probably weigh less than 1,500 pounds.</a:t>
            </a:r>
          </a:p>
          <a:p>
            <a:pPr marL="502920" indent="-457200">
              <a:buFont typeface="+mj-lt"/>
              <a:buAutoNum type="arabicPeriod"/>
            </a:pPr>
            <a:r>
              <a:rPr lang="en-US" altLang="zh-TW" dirty="0"/>
              <a:t>I see X not wearing mask on the street. I see Y not wearing mask on the street. I see Z not wearing mask on the street. Therefore, I think most people do not wear mask on the street.</a:t>
            </a:r>
          </a:p>
          <a:p>
            <a:pPr marL="502920" indent="-457200">
              <a:buFont typeface="+mj-lt"/>
              <a:buAutoNum type="arabicPeriod"/>
            </a:pPr>
            <a:r>
              <a:rPr lang="en-US" altLang="zh-TW" dirty="0"/>
              <a:t>Yale is an Ivy League school, and it has a good library. Harvard is an Ivy League school, and it has a good library. Therefore, because Brown is an Ivy League school, it must have a good library, too.</a:t>
            </a:r>
          </a:p>
          <a:p>
            <a:pPr marL="502920" indent="-457200">
              <a:buFont typeface="+mj-lt"/>
              <a:buAutoNum type="arabicPeriod"/>
            </a:pPr>
            <a:r>
              <a:rPr lang="en-US" altLang="zh-TW" dirty="0"/>
              <a:t>Five alleged eyewitnesses have testified that they saw Frank Lane stab Melissa Jenkins. So, Frank Lane did stab Melissa Jenkins.</a:t>
            </a:r>
            <a:endParaRPr lang="zh-TW" altLang="en-US" dirty="0"/>
          </a:p>
        </p:txBody>
      </p:sp>
    </p:spTree>
    <p:extLst>
      <p:ext uri="{BB962C8B-B14F-4D97-AF65-F5344CB8AC3E}">
        <p14:creationId xmlns:p14="http://schemas.microsoft.com/office/powerpoint/2010/main" val="1797888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內容版面配置區 3"/>
          <p:cNvGraphicFramePr>
            <a:graphicFrameLocks noGrp="1"/>
          </p:cNvGraphicFramePr>
          <p:nvPr>
            <p:ph idx="4294967295"/>
            <p:extLst>
              <p:ext uri="{D42A27DB-BD31-4B8C-83A1-F6EECF244321}">
                <p14:modId xmlns:p14="http://schemas.microsoft.com/office/powerpoint/2010/main" val="2205336750"/>
              </p:ext>
            </p:extLst>
          </p:nvPr>
        </p:nvGraphicFramePr>
        <p:xfrm>
          <a:off x="1922095" y="552945"/>
          <a:ext cx="8229600" cy="56324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橢圓 2"/>
          <p:cNvSpPr/>
          <p:nvPr/>
        </p:nvSpPr>
        <p:spPr>
          <a:xfrm>
            <a:off x="6710289" y="3193365"/>
            <a:ext cx="2423543" cy="1885071"/>
          </a:xfrm>
          <a:prstGeom prst="ellipse">
            <a:avLst/>
          </a:prstGeom>
          <a:noFill/>
          <a:ln w="38100">
            <a:solidFill>
              <a:srgbClr val="FF0000"/>
            </a:solidFill>
          </a:ln>
        </p:spPr>
        <p:style>
          <a:lnRef idx="1">
            <a:schemeClr val="accent6"/>
          </a:lnRef>
          <a:fillRef idx="2">
            <a:schemeClr val="accent6"/>
          </a:fillRef>
          <a:effectRef idx="1">
            <a:schemeClr val="accent6"/>
          </a:effectRef>
          <a:fontRef idx="minor">
            <a:schemeClr val="dk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TW" altLang="en-US" sz="1800" b="0" i="0" u="none" strike="noStrike" kern="0" cap="none" spc="0" normalizeH="0" baseline="0" noProof="0">
              <a:ln>
                <a:noFill/>
              </a:ln>
              <a:solidFill>
                <a:sysClr val="windowText" lastClr="000000"/>
              </a:solidFill>
              <a:effectLst/>
              <a:uLnTx/>
              <a:uFillTx/>
            </a:endParaRPr>
          </a:p>
        </p:txBody>
      </p:sp>
    </p:spTree>
    <p:extLst>
      <p:ext uri="{BB962C8B-B14F-4D97-AF65-F5344CB8AC3E}">
        <p14:creationId xmlns:p14="http://schemas.microsoft.com/office/powerpoint/2010/main" val="21171983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In this lecture, you will learn…</a:t>
            </a:r>
            <a:endParaRPr lang="zh-TW" altLang="en-US" dirty="0"/>
          </a:p>
        </p:txBody>
      </p:sp>
      <p:sp>
        <p:nvSpPr>
          <p:cNvPr id="3" name="內容版面配置區 2"/>
          <p:cNvSpPr>
            <a:spLocks noGrp="1"/>
          </p:cNvSpPr>
          <p:nvPr>
            <p:ph idx="1"/>
          </p:nvPr>
        </p:nvSpPr>
        <p:spPr/>
        <p:txBody>
          <a:bodyPr/>
          <a:lstStyle/>
          <a:p>
            <a:pPr>
              <a:buFont typeface="+mj-lt"/>
              <a:buAutoNum type="arabicPeriod"/>
            </a:pPr>
            <a:r>
              <a:rPr lang="en-US" altLang="zh-TW" dirty="0"/>
              <a:t>To know what is an inductive argument.</a:t>
            </a:r>
          </a:p>
          <a:p>
            <a:pPr>
              <a:buFont typeface="+mj-lt"/>
              <a:buAutoNum type="arabicPeriod"/>
            </a:pPr>
            <a:r>
              <a:rPr lang="en-US" altLang="zh-TW" dirty="0"/>
              <a:t>To know the common patterns of inductive argument.</a:t>
            </a:r>
          </a:p>
        </p:txBody>
      </p:sp>
    </p:spTree>
    <p:extLst>
      <p:ext uri="{BB962C8B-B14F-4D97-AF65-F5344CB8AC3E}">
        <p14:creationId xmlns:p14="http://schemas.microsoft.com/office/powerpoint/2010/main" val="2060527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Types of Argument</a:t>
            </a:r>
            <a:endParaRPr lang="zh-TW" altLang="en-US" dirty="0"/>
          </a:p>
        </p:txBody>
      </p:sp>
      <p:sp>
        <p:nvSpPr>
          <p:cNvPr id="3" name="內容版面配置區 2"/>
          <p:cNvSpPr>
            <a:spLocks noGrp="1"/>
          </p:cNvSpPr>
          <p:nvPr>
            <p:ph idx="1"/>
          </p:nvPr>
        </p:nvSpPr>
        <p:spPr/>
        <p:txBody>
          <a:bodyPr>
            <a:normAutofit/>
          </a:bodyPr>
          <a:lstStyle/>
          <a:p>
            <a:r>
              <a:rPr lang="en-US" altLang="zh-TW" dirty="0"/>
              <a:t>Deductive Argument:</a:t>
            </a:r>
          </a:p>
          <a:p>
            <a:pPr lvl="1"/>
            <a:r>
              <a:rPr lang="en-US" altLang="zh-TW" dirty="0"/>
              <a:t>Each conclusion is </a:t>
            </a:r>
            <a:r>
              <a:rPr lang="en-US" altLang="zh-TW" b="1" u="sng" dirty="0">
                <a:solidFill>
                  <a:srgbClr val="FF0000"/>
                </a:solidFill>
              </a:rPr>
              <a:t>logically necessary </a:t>
            </a:r>
            <a:r>
              <a:rPr lang="en-US" altLang="zh-TW" dirty="0"/>
              <a:t>derive from the premises</a:t>
            </a:r>
          </a:p>
          <a:p>
            <a:pPr lvl="1"/>
            <a:r>
              <a:rPr lang="en-US" altLang="zh-TW" dirty="0"/>
              <a:t>Given the premises, the conclusion </a:t>
            </a:r>
            <a:r>
              <a:rPr lang="en-US" altLang="zh-TW" b="1" u="sng" dirty="0">
                <a:solidFill>
                  <a:srgbClr val="FF0000"/>
                </a:solidFill>
              </a:rPr>
              <a:t>could not possibly </a:t>
            </a:r>
            <a:r>
              <a:rPr lang="en-US" altLang="zh-TW" dirty="0"/>
              <a:t>be false.</a:t>
            </a:r>
          </a:p>
          <a:p>
            <a:pPr lvl="1"/>
            <a:r>
              <a:rPr lang="en-US" altLang="zh-TW" dirty="0"/>
              <a:t>The denial of conclusion would fall into </a:t>
            </a:r>
            <a:r>
              <a:rPr lang="en-US" altLang="zh-TW" b="1" u="sng" dirty="0">
                <a:solidFill>
                  <a:srgbClr val="FF0000"/>
                </a:solidFill>
              </a:rPr>
              <a:t>contradiction</a:t>
            </a:r>
            <a:r>
              <a:rPr lang="en-US" altLang="zh-TW" dirty="0"/>
              <a:t>.</a:t>
            </a:r>
          </a:p>
          <a:p>
            <a:pPr lvl="1"/>
            <a:endParaRPr lang="en-US" altLang="zh-TW" dirty="0"/>
          </a:p>
          <a:p>
            <a:pPr marL="45720" indent="0">
              <a:buNone/>
            </a:pPr>
            <a:r>
              <a:rPr lang="en-US" altLang="zh-TW" b="1" dirty="0"/>
              <a:t>Examples:</a:t>
            </a:r>
          </a:p>
          <a:p>
            <a:pPr>
              <a:buFont typeface="+mj-lt"/>
              <a:buAutoNum type="arabicPeriod"/>
            </a:pPr>
            <a:r>
              <a:rPr lang="en-US" altLang="zh-TW" dirty="0"/>
              <a:t>All humans are mortal. Socrates is human. Therefore, Socrates is mortal</a:t>
            </a:r>
          </a:p>
          <a:p>
            <a:pPr>
              <a:buFont typeface="+mj-lt"/>
              <a:buAutoNum type="arabicPeriod"/>
            </a:pPr>
            <a:r>
              <a:rPr lang="en-US" altLang="zh-TW" dirty="0" err="1"/>
              <a:t>Tun</a:t>
            </a:r>
            <a:r>
              <a:rPr lang="en-US" altLang="zh-TW" dirty="0"/>
              <a:t> Mahathir was PM immediately before </a:t>
            </a:r>
            <a:r>
              <a:rPr lang="en-US" altLang="zh-TW" dirty="0" err="1"/>
              <a:t>Tun</a:t>
            </a:r>
            <a:r>
              <a:rPr lang="en-US" altLang="zh-TW" dirty="0"/>
              <a:t> Abdullah. </a:t>
            </a:r>
            <a:r>
              <a:rPr lang="en-US" altLang="zh-TW" dirty="0" err="1"/>
              <a:t>Tun</a:t>
            </a:r>
            <a:r>
              <a:rPr lang="en-US" altLang="zh-TW" dirty="0"/>
              <a:t> Abdullah was PM immediately before Datuk Seri </a:t>
            </a:r>
            <a:r>
              <a:rPr lang="en-US" altLang="zh-TW" dirty="0" err="1"/>
              <a:t>Najib</a:t>
            </a:r>
            <a:r>
              <a:rPr lang="en-US" altLang="zh-TW" dirty="0"/>
              <a:t>. Hence, </a:t>
            </a:r>
            <a:r>
              <a:rPr lang="en-US" altLang="zh-TW" dirty="0" err="1"/>
              <a:t>Tun</a:t>
            </a:r>
            <a:r>
              <a:rPr lang="en-US" altLang="zh-TW" dirty="0"/>
              <a:t> Mahathir was PM before Datuk Seri </a:t>
            </a:r>
            <a:r>
              <a:rPr lang="en-US" altLang="zh-TW" dirty="0" err="1"/>
              <a:t>Najib</a:t>
            </a:r>
            <a:r>
              <a:rPr lang="en-US" altLang="zh-TW" dirty="0"/>
              <a:t>.</a:t>
            </a:r>
            <a:endParaRPr lang="zh-TW" altLang="en-US" dirty="0"/>
          </a:p>
        </p:txBody>
      </p:sp>
      <p:sp>
        <p:nvSpPr>
          <p:cNvPr id="4" name="文字方塊 3"/>
          <p:cNvSpPr txBox="1"/>
          <p:nvPr/>
        </p:nvSpPr>
        <p:spPr>
          <a:xfrm rot="1399697">
            <a:off x="8397859" y="2242804"/>
            <a:ext cx="3456384" cy="523220"/>
          </a:xfrm>
          <a:prstGeom prst="rect">
            <a:avLst/>
          </a:prstGeom>
          <a:noFill/>
        </p:spPr>
        <p:txBody>
          <a:bodyPr wrap="square" rtlCol="0">
            <a:spAutoFit/>
          </a:bodyPr>
          <a:lstStyle/>
          <a:p>
            <a:r>
              <a:rPr lang="en-US" altLang="zh-TW" sz="2800" b="1" dirty="0">
                <a:solidFill>
                  <a:srgbClr val="FF0000"/>
                </a:solidFill>
                <a:effectLst>
                  <a:outerShdw blurRad="38100" dist="38100" dir="2700000" algn="tl">
                    <a:srgbClr val="000000">
                      <a:alpha val="43137"/>
                    </a:srgbClr>
                  </a:outerShdw>
                </a:effectLst>
              </a:rPr>
              <a:t>Necessary = 100%</a:t>
            </a:r>
            <a:endParaRPr lang="zh-TW" altLang="en-US" sz="28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598728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Types of Argument</a:t>
            </a:r>
            <a:endParaRPr lang="zh-TW" altLang="en-US" dirty="0"/>
          </a:p>
        </p:txBody>
      </p:sp>
      <p:sp>
        <p:nvSpPr>
          <p:cNvPr id="3" name="內容版面配置區 2"/>
          <p:cNvSpPr>
            <a:spLocks noGrp="1"/>
          </p:cNvSpPr>
          <p:nvPr>
            <p:ph idx="1"/>
          </p:nvPr>
        </p:nvSpPr>
        <p:spPr/>
        <p:txBody>
          <a:bodyPr>
            <a:normAutofit/>
          </a:bodyPr>
          <a:lstStyle/>
          <a:p>
            <a:r>
              <a:rPr lang="en-US" altLang="zh-TW" dirty="0"/>
              <a:t>Inductive Argument:</a:t>
            </a:r>
          </a:p>
          <a:p>
            <a:pPr lvl="1"/>
            <a:r>
              <a:rPr lang="en-US" altLang="zh-TW" dirty="0"/>
              <a:t>Each conclusion is </a:t>
            </a:r>
            <a:r>
              <a:rPr lang="en-US" altLang="zh-TW" b="1" u="sng" dirty="0">
                <a:solidFill>
                  <a:srgbClr val="FF0000"/>
                </a:solidFill>
              </a:rPr>
              <a:t>probably </a:t>
            </a:r>
            <a:r>
              <a:rPr lang="en-US" altLang="zh-TW" dirty="0"/>
              <a:t>derived from the premises</a:t>
            </a:r>
          </a:p>
          <a:p>
            <a:pPr lvl="1"/>
            <a:r>
              <a:rPr lang="en-US" altLang="zh-TW" dirty="0"/>
              <a:t>Given the premises, the conclusion </a:t>
            </a:r>
            <a:r>
              <a:rPr lang="en-US" altLang="zh-TW" b="1" u="sng" dirty="0">
                <a:solidFill>
                  <a:srgbClr val="FF0000"/>
                </a:solidFill>
              </a:rPr>
              <a:t>could possibly </a:t>
            </a:r>
            <a:r>
              <a:rPr lang="en-US" altLang="zh-TW" dirty="0"/>
              <a:t>be false</a:t>
            </a:r>
            <a:endParaRPr lang="zh-TW" altLang="en-US" dirty="0"/>
          </a:p>
          <a:p>
            <a:endParaRPr lang="en-US" altLang="zh-TW" dirty="0"/>
          </a:p>
          <a:p>
            <a:pPr marL="45720" indent="0">
              <a:buNone/>
            </a:pPr>
            <a:r>
              <a:rPr lang="en-US" altLang="zh-TW" b="1" dirty="0"/>
              <a:t>Examples:</a:t>
            </a:r>
          </a:p>
          <a:p>
            <a:pPr>
              <a:buFont typeface="+mj-lt"/>
              <a:buAutoNum type="arabicPeriod"/>
            </a:pPr>
            <a:r>
              <a:rPr lang="en-US" altLang="zh-TW" dirty="0"/>
              <a:t>Every previous Prime Minister has been a man. Therefore, it is likely that the next Prime Minister will be a man.</a:t>
            </a:r>
          </a:p>
          <a:p>
            <a:pPr>
              <a:buFont typeface="+mj-lt"/>
              <a:buAutoNum type="arabicPeriod"/>
            </a:pPr>
            <a:r>
              <a:rPr lang="en-US" altLang="zh-TW" dirty="0"/>
              <a:t>Since the sun rose everyday morning in the past. Therefore, the sun will rise tomorrow.</a:t>
            </a:r>
          </a:p>
          <a:p>
            <a:endParaRPr lang="en-US" altLang="zh-TW" dirty="0"/>
          </a:p>
        </p:txBody>
      </p:sp>
      <p:sp>
        <p:nvSpPr>
          <p:cNvPr id="4" name="文字方塊 3"/>
          <p:cNvSpPr txBox="1"/>
          <p:nvPr/>
        </p:nvSpPr>
        <p:spPr>
          <a:xfrm rot="1212310">
            <a:off x="7611749" y="2469347"/>
            <a:ext cx="4307556" cy="523220"/>
          </a:xfrm>
          <a:prstGeom prst="rect">
            <a:avLst/>
          </a:prstGeom>
          <a:noFill/>
        </p:spPr>
        <p:txBody>
          <a:bodyPr wrap="square" rtlCol="0">
            <a:spAutoFit/>
          </a:bodyPr>
          <a:lstStyle/>
          <a:p>
            <a:pPr algn="ctr"/>
            <a:r>
              <a:rPr lang="en-US" altLang="zh-TW" sz="2800" b="1" dirty="0">
                <a:solidFill>
                  <a:srgbClr val="FF0000"/>
                </a:solidFill>
                <a:effectLst>
                  <a:outerShdw blurRad="38100" dist="38100" dir="2700000" algn="tl">
                    <a:srgbClr val="000000">
                      <a:alpha val="43137"/>
                    </a:srgbClr>
                  </a:outerShdw>
                </a:effectLst>
              </a:rPr>
              <a:t>Possibly = Not 100%</a:t>
            </a:r>
            <a:endParaRPr lang="zh-TW" altLang="en-US" sz="2800" b="1" dirty="0">
              <a:solidFill>
                <a:srgbClr val="FF0000"/>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3764629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Types of Argument</a:t>
            </a:r>
            <a:endParaRPr lang="zh-TW" altLang="en-US" dirty="0"/>
          </a:p>
        </p:txBody>
      </p:sp>
      <p:sp>
        <p:nvSpPr>
          <p:cNvPr id="3" name="內容版面配置區 2"/>
          <p:cNvSpPr>
            <a:spLocks noGrp="1"/>
          </p:cNvSpPr>
          <p:nvPr>
            <p:ph idx="1"/>
          </p:nvPr>
        </p:nvSpPr>
        <p:spPr/>
        <p:txBody>
          <a:bodyPr/>
          <a:lstStyle/>
          <a:p>
            <a:r>
              <a:rPr lang="en-US" altLang="zh-TW" dirty="0"/>
              <a:t>Modal Indicators:</a:t>
            </a:r>
          </a:p>
          <a:p>
            <a:endParaRPr lang="en-US" altLang="zh-TW" dirty="0"/>
          </a:p>
          <a:p>
            <a:endParaRPr lang="en-US" altLang="zh-TW" dirty="0"/>
          </a:p>
          <a:p>
            <a:endParaRPr lang="en-US" altLang="zh-TW" dirty="0"/>
          </a:p>
          <a:p>
            <a:endParaRPr lang="en-US" altLang="zh-TW" dirty="0"/>
          </a:p>
          <a:p>
            <a:endParaRPr lang="en-US" altLang="zh-TW" dirty="0"/>
          </a:p>
          <a:p>
            <a:endParaRPr lang="en-US" altLang="zh-TW" dirty="0"/>
          </a:p>
        </p:txBody>
      </p:sp>
      <p:graphicFrame>
        <p:nvGraphicFramePr>
          <p:cNvPr id="4" name="內容版面配置區 4"/>
          <p:cNvGraphicFramePr>
            <a:graphicFrameLocks/>
          </p:cNvGraphicFramePr>
          <p:nvPr>
            <p:extLst>
              <p:ext uri="{D42A27DB-BD31-4B8C-83A1-F6EECF244321}">
                <p14:modId xmlns:p14="http://schemas.microsoft.com/office/powerpoint/2010/main" val="3364625071"/>
              </p:ext>
            </p:extLst>
          </p:nvPr>
        </p:nvGraphicFramePr>
        <p:xfrm>
          <a:off x="2268106" y="2820705"/>
          <a:ext cx="7655788" cy="2570360"/>
        </p:xfrm>
        <a:graphic>
          <a:graphicData uri="http://schemas.openxmlformats.org/drawingml/2006/table">
            <a:tbl>
              <a:tblPr firstRow="1" bandRow="1">
                <a:tableStyleId>{5C22544A-7EE6-4342-B048-85BDC9FD1C3A}</a:tableStyleId>
              </a:tblPr>
              <a:tblGrid>
                <a:gridCol w="3827894">
                  <a:extLst>
                    <a:ext uri="{9D8B030D-6E8A-4147-A177-3AD203B41FA5}">
                      <a16:colId xmlns:a16="http://schemas.microsoft.com/office/drawing/2014/main" val="1874586565"/>
                    </a:ext>
                  </a:extLst>
                </a:gridCol>
                <a:gridCol w="3827894">
                  <a:extLst>
                    <a:ext uri="{9D8B030D-6E8A-4147-A177-3AD203B41FA5}">
                      <a16:colId xmlns:a16="http://schemas.microsoft.com/office/drawing/2014/main" val="1033290625"/>
                    </a:ext>
                  </a:extLst>
                </a:gridCol>
              </a:tblGrid>
              <a:tr h="398829">
                <a:tc>
                  <a:txBody>
                    <a:bodyPr/>
                    <a:lstStyle/>
                    <a:p>
                      <a:pPr algn="ctr"/>
                      <a:r>
                        <a:rPr lang="en-US" altLang="zh-TW" sz="2400" dirty="0"/>
                        <a:t>Deduction</a:t>
                      </a:r>
                      <a:endParaRPr lang="zh-TW" altLang="en-US" sz="2400" dirty="0"/>
                    </a:p>
                  </a:txBody>
                  <a:tcPr anchor="ctr"/>
                </a:tc>
                <a:tc>
                  <a:txBody>
                    <a:bodyPr/>
                    <a:lstStyle/>
                    <a:p>
                      <a:pPr algn="ctr"/>
                      <a:r>
                        <a:rPr lang="en-US" altLang="zh-TW" sz="2400" dirty="0"/>
                        <a:t>Induction</a:t>
                      </a:r>
                      <a:endParaRPr lang="zh-TW" altLang="en-US" sz="2400" dirty="0"/>
                    </a:p>
                  </a:txBody>
                  <a:tcPr anchor="ctr"/>
                </a:tc>
                <a:extLst>
                  <a:ext uri="{0D108BD9-81ED-4DB2-BD59-A6C34878D82A}">
                    <a16:rowId xmlns:a16="http://schemas.microsoft.com/office/drawing/2014/main" val="2655376151"/>
                  </a:ext>
                </a:extLst>
              </a:tr>
              <a:tr h="2113160">
                <a:tc>
                  <a:txBody>
                    <a:bodyPr/>
                    <a:lstStyle/>
                    <a:p>
                      <a:pPr marL="342900" indent="-342900">
                        <a:buFont typeface="+mj-lt"/>
                        <a:buAutoNum type="arabicPeriod"/>
                      </a:pPr>
                      <a:r>
                        <a:rPr lang="en-US" altLang="zh-TW" sz="2400" dirty="0"/>
                        <a:t>Necessarily</a:t>
                      </a:r>
                    </a:p>
                    <a:p>
                      <a:pPr marL="342900" indent="-342900">
                        <a:buFont typeface="+mj-lt"/>
                        <a:buAutoNum type="arabicPeriod"/>
                      </a:pPr>
                      <a:r>
                        <a:rPr lang="en-US" altLang="zh-TW" sz="2400" dirty="0"/>
                        <a:t>Certainly</a:t>
                      </a:r>
                    </a:p>
                    <a:p>
                      <a:pPr marL="342900" indent="-342900">
                        <a:buFont typeface="+mj-lt"/>
                        <a:buAutoNum type="arabicPeriod"/>
                      </a:pPr>
                      <a:r>
                        <a:rPr lang="en-US" altLang="zh-TW" sz="2400" dirty="0"/>
                        <a:t>Definitely</a:t>
                      </a:r>
                    </a:p>
                    <a:p>
                      <a:pPr marL="342900" indent="-342900">
                        <a:buFont typeface="+mj-lt"/>
                        <a:buAutoNum type="arabicPeriod"/>
                      </a:pPr>
                      <a:r>
                        <a:rPr lang="en-US" altLang="zh-TW" sz="2400" dirty="0"/>
                        <a:t>Absolutely</a:t>
                      </a:r>
                    </a:p>
                    <a:p>
                      <a:pPr marL="342900" indent="-342900">
                        <a:buFont typeface="+mj-lt"/>
                        <a:buAutoNum type="arabicPeriod"/>
                      </a:pPr>
                      <a:r>
                        <a:rPr lang="en-US" altLang="zh-TW" sz="2400" dirty="0"/>
                        <a:t>Impossible</a:t>
                      </a:r>
                      <a:endParaRPr lang="zh-TW" altLang="en-US" sz="2400" dirty="0"/>
                    </a:p>
                  </a:txBody>
                  <a:tcPr anchor="ctr"/>
                </a:tc>
                <a:tc>
                  <a:txBody>
                    <a:bodyPr/>
                    <a:lstStyle/>
                    <a:p>
                      <a:pPr marL="342900" indent="-342900">
                        <a:buFont typeface="+mj-lt"/>
                        <a:buAutoNum type="arabicPeriod"/>
                      </a:pPr>
                      <a:r>
                        <a:rPr lang="en-US" altLang="zh-TW" sz="2400" dirty="0"/>
                        <a:t>Probably</a:t>
                      </a:r>
                    </a:p>
                    <a:p>
                      <a:pPr marL="342900" indent="-342900">
                        <a:buFont typeface="+mj-lt"/>
                        <a:buAutoNum type="arabicPeriod"/>
                      </a:pPr>
                      <a:r>
                        <a:rPr lang="en-US" altLang="zh-TW" sz="2400" dirty="0"/>
                        <a:t>Likely/unlikely</a:t>
                      </a:r>
                    </a:p>
                    <a:p>
                      <a:pPr marL="342900" indent="-342900">
                        <a:buFont typeface="+mj-lt"/>
                        <a:buAutoNum type="arabicPeriod"/>
                      </a:pPr>
                      <a:r>
                        <a:rPr lang="en-US" altLang="zh-TW" sz="2400" dirty="0"/>
                        <a:t>Probable/improbable</a:t>
                      </a:r>
                    </a:p>
                    <a:p>
                      <a:pPr marL="342900" indent="-342900">
                        <a:buFont typeface="+mj-lt"/>
                        <a:buAutoNum type="arabicPeriod"/>
                      </a:pPr>
                      <a:r>
                        <a:rPr lang="en-US" altLang="zh-TW" sz="2400" dirty="0"/>
                        <a:t>Plausible/implausible</a:t>
                      </a:r>
                    </a:p>
                    <a:p>
                      <a:pPr marL="342900" indent="-342900">
                        <a:buFont typeface="+mj-lt"/>
                        <a:buAutoNum type="arabicPeriod"/>
                      </a:pPr>
                      <a:r>
                        <a:rPr lang="en-US" altLang="zh-TW" sz="2400" dirty="0"/>
                        <a:t>Reasonable to conclude</a:t>
                      </a:r>
                      <a:endParaRPr lang="zh-TW" altLang="en-US" sz="2400" dirty="0"/>
                    </a:p>
                  </a:txBody>
                  <a:tcPr anchor="ctr"/>
                </a:tc>
                <a:extLst>
                  <a:ext uri="{0D108BD9-81ED-4DB2-BD59-A6C34878D82A}">
                    <a16:rowId xmlns:a16="http://schemas.microsoft.com/office/drawing/2014/main" val="468361525"/>
                  </a:ext>
                </a:extLst>
              </a:tr>
            </a:tbl>
          </a:graphicData>
        </a:graphic>
      </p:graphicFrame>
    </p:spTree>
    <p:extLst>
      <p:ext uri="{BB962C8B-B14F-4D97-AF65-F5344CB8AC3E}">
        <p14:creationId xmlns:p14="http://schemas.microsoft.com/office/powerpoint/2010/main" val="6635588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Types of Argument</a:t>
            </a:r>
            <a:endParaRPr lang="zh-TW" altLang="en-US" dirty="0"/>
          </a:p>
        </p:txBody>
      </p:sp>
      <p:sp>
        <p:nvSpPr>
          <p:cNvPr id="3" name="內容版面配置區 2"/>
          <p:cNvSpPr>
            <a:spLocks noGrp="1"/>
          </p:cNvSpPr>
          <p:nvPr>
            <p:ph idx="1"/>
          </p:nvPr>
        </p:nvSpPr>
        <p:spPr/>
        <p:txBody>
          <a:bodyPr/>
          <a:lstStyle/>
          <a:p>
            <a:r>
              <a:rPr lang="en-US" altLang="zh-TW" dirty="0"/>
              <a:t>What makes an argument inductive?</a:t>
            </a:r>
          </a:p>
          <a:p>
            <a:pPr>
              <a:buFont typeface="+mj-lt"/>
              <a:buAutoNum type="arabicPeriod"/>
            </a:pPr>
            <a:r>
              <a:rPr lang="en-US" altLang="zh-TW" dirty="0"/>
              <a:t>An argument is deductive if the premises can </a:t>
            </a:r>
            <a:r>
              <a:rPr lang="en-US" altLang="zh-TW" b="1" u="sng" dirty="0"/>
              <a:t>logically necessary </a:t>
            </a:r>
            <a:r>
              <a:rPr lang="en-US" altLang="zh-TW" dirty="0"/>
              <a:t>guarantee the true of conclusion. If the premises </a:t>
            </a:r>
            <a:r>
              <a:rPr lang="en-US" altLang="zh-TW" b="1" u="sng" dirty="0"/>
              <a:t>logically possibly</a:t>
            </a:r>
            <a:r>
              <a:rPr lang="en-US" altLang="zh-TW" b="1" dirty="0"/>
              <a:t> </a:t>
            </a:r>
            <a:r>
              <a:rPr lang="en-US" altLang="zh-TW" dirty="0"/>
              <a:t>guarantee the true of conclusion, then it must be inductive.</a:t>
            </a:r>
            <a:endParaRPr lang="zh-TW" altLang="en-US" dirty="0"/>
          </a:p>
          <a:p>
            <a:pPr>
              <a:buFont typeface="+mj-lt"/>
              <a:buAutoNum type="arabicPeriod"/>
            </a:pPr>
            <a:r>
              <a:rPr lang="en-US" altLang="zh-TW" b="1" u="sng" dirty="0"/>
              <a:t>The structure </a:t>
            </a:r>
            <a:r>
              <a:rPr lang="en-US" altLang="zh-TW" dirty="0"/>
              <a:t>of argument guarantee the true conclusion </a:t>
            </a:r>
            <a:r>
              <a:rPr lang="en-US" altLang="zh-TW" b="1" u="sng" dirty="0"/>
              <a:t>possibly</a:t>
            </a:r>
            <a:r>
              <a:rPr lang="en-US" altLang="zh-TW" dirty="0"/>
              <a:t> derived from the true premises.</a:t>
            </a:r>
          </a:p>
          <a:p>
            <a:pPr>
              <a:buFont typeface="+mj-lt"/>
              <a:buAutoNum type="arabicPeriod"/>
            </a:pPr>
            <a:r>
              <a:rPr lang="en-US" altLang="zh-TW" dirty="0"/>
              <a:t>The premises provides </a:t>
            </a:r>
            <a:r>
              <a:rPr lang="en-US" altLang="zh-TW" b="1" u="sng" dirty="0"/>
              <a:t>inconclusive support </a:t>
            </a:r>
            <a:r>
              <a:rPr lang="en-US" altLang="zh-TW" dirty="0"/>
              <a:t>for the argument.</a:t>
            </a:r>
          </a:p>
        </p:txBody>
      </p:sp>
    </p:spTree>
    <p:extLst>
      <p:ext uri="{BB962C8B-B14F-4D97-AF65-F5344CB8AC3E}">
        <p14:creationId xmlns:p14="http://schemas.microsoft.com/office/powerpoint/2010/main" val="25722852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30492B7-B32B-4940-890F-77ECA3743597}"/>
              </a:ext>
            </a:extLst>
          </p:cNvPr>
          <p:cNvSpPr>
            <a:spLocks noGrp="1"/>
          </p:cNvSpPr>
          <p:nvPr>
            <p:ph type="title"/>
          </p:nvPr>
        </p:nvSpPr>
        <p:spPr/>
        <p:txBody>
          <a:bodyPr/>
          <a:lstStyle/>
          <a:p>
            <a:r>
              <a:rPr lang="en-US" altLang="zh-TW" dirty="0"/>
              <a:t>Arguments in Everyday</a:t>
            </a:r>
            <a:endParaRPr lang="zh-TW" altLang="en-US" dirty="0"/>
          </a:p>
        </p:txBody>
      </p:sp>
      <p:sp>
        <p:nvSpPr>
          <p:cNvPr id="3" name="內容版面配置區 2">
            <a:extLst>
              <a:ext uri="{FF2B5EF4-FFF2-40B4-BE49-F238E27FC236}">
                <a16:creationId xmlns:a16="http://schemas.microsoft.com/office/drawing/2014/main" id="{103DFF80-3FFA-401B-94B1-AB4680108FBC}"/>
              </a:ext>
            </a:extLst>
          </p:cNvPr>
          <p:cNvSpPr>
            <a:spLocks noGrp="1"/>
          </p:cNvSpPr>
          <p:nvPr>
            <p:ph idx="1"/>
          </p:nvPr>
        </p:nvSpPr>
        <p:spPr/>
        <p:txBody>
          <a:bodyPr/>
          <a:lstStyle/>
          <a:p>
            <a:r>
              <a:rPr lang="en-US" altLang="zh-TW" dirty="0"/>
              <a:t>In everyday, we often use inductive argument for several reasons:</a:t>
            </a:r>
          </a:p>
          <a:p>
            <a:pPr marL="502920" indent="-457200">
              <a:buFont typeface="+mj-lt"/>
              <a:buAutoNum type="arabicPeriod"/>
            </a:pPr>
            <a:r>
              <a:rPr lang="en-US" altLang="zh-TW" dirty="0"/>
              <a:t>The issue we discuss is inconclusive.</a:t>
            </a:r>
          </a:p>
          <a:p>
            <a:pPr marL="502920" indent="-457200">
              <a:buFont typeface="+mj-lt"/>
              <a:buAutoNum type="arabicPeriod"/>
            </a:pPr>
            <a:r>
              <a:rPr lang="en-US" altLang="zh-TW" dirty="0"/>
              <a:t>It is rather hard to provide deductive argument.</a:t>
            </a:r>
            <a:endParaRPr lang="zh-TW" altLang="en-US" dirty="0"/>
          </a:p>
        </p:txBody>
      </p:sp>
    </p:spTree>
    <p:extLst>
      <p:ext uri="{BB962C8B-B14F-4D97-AF65-F5344CB8AC3E}">
        <p14:creationId xmlns:p14="http://schemas.microsoft.com/office/powerpoint/2010/main" val="2558466644"/>
      </p:ext>
    </p:extLst>
  </p:cSld>
  <p:clrMapOvr>
    <a:masterClrMapping/>
  </p:clrMapOvr>
</p:sld>
</file>

<file path=ppt/theme/theme1.xml><?xml version="1.0" encoding="utf-8"?>
<a:theme xmlns:a="http://schemas.openxmlformats.org/drawingml/2006/main" name="基礎">
  <a:themeElements>
    <a:clrScheme name="基礎">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基礎">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基礎">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ACC63D00-1EE0-4159-BF5A-6FF02000B710}"/>
    </a:ext>
  </a:extLst>
</a:theme>
</file>

<file path=ppt/theme/theme2.xml><?xml version="1.0" encoding="utf-8"?>
<a:theme xmlns:a="http://schemas.openxmlformats.org/drawingml/2006/main" name="1_基礎">
  <a:themeElements>
    <a:clrScheme name="基礎">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基礎">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基礎">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ACC63D00-1EE0-4159-BF5A-6FF02000B71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文件" ma:contentTypeID="0x010100F60C4C3CB86BD740BAFB51B8E9F1E688" ma:contentTypeVersion="2" ma:contentTypeDescription="建立新的文件。" ma:contentTypeScope="" ma:versionID="5f90607258fe9739a6cd3b36417c15ab">
  <xsd:schema xmlns:xsd="http://www.w3.org/2001/XMLSchema" xmlns:xs="http://www.w3.org/2001/XMLSchema" xmlns:p="http://schemas.microsoft.com/office/2006/metadata/properties" xmlns:ns2="182deeb9-3ae7-4e4a-ba9b-7f9e5ca651a7" targetNamespace="http://schemas.microsoft.com/office/2006/metadata/properties" ma:root="true" ma:fieldsID="3433bf76d0d87954399cf6b8f23b0341" ns2:_="">
    <xsd:import namespace="182deeb9-3ae7-4e4a-ba9b-7f9e5ca651a7"/>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82deeb9-3ae7-4e4a-ba9b-7f9e5ca651a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內容類型"/>
        <xsd:element ref="dc:title" minOccurs="0" maxOccurs="1" ma:index="4" ma:displayName="標題"/>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312BCA7-890D-4B1B-888E-F6B5CD85B195}"/>
</file>

<file path=customXml/itemProps2.xml><?xml version="1.0" encoding="utf-8"?>
<ds:datastoreItem xmlns:ds="http://schemas.openxmlformats.org/officeDocument/2006/customXml" ds:itemID="{708C010A-E81C-4A3C-94F5-19E4473766F9}"/>
</file>

<file path=customXml/itemProps3.xml><?xml version="1.0" encoding="utf-8"?>
<ds:datastoreItem xmlns:ds="http://schemas.openxmlformats.org/officeDocument/2006/customXml" ds:itemID="{E02DD751-824B-4D32-ACE0-26F1701F4D22}"/>
</file>

<file path=docProps/app.xml><?xml version="1.0" encoding="utf-8"?>
<Properties xmlns="http://schemas.openxmlformats.org/officeDocument/2006/extended-properties" xmlns:vt="http://schemas.openxmlformats.org/officeDocument/2006/docPropsVTypes">
  <TotalTime>70</TotalTime>
  <Words>1664</Words>
  <Application>Microsoft Office PowerPoint</Application>
  <PresentationFormat>寬螢幕</PresentationFormat>
  <Paragraphs>207</Paragraphs>
  <Slides>26</Slides>
  <Notes>0</Notes>
  <HiddenSlides>0</HiddenSlides>
  <MMClips>0</MMClips>
  <ScaleCrop>false</ScaleCrop>
  <HeadingPairs>
    <vt:vector size="6" baseType="variant">
      <vt:variant>
        <vt:lpstr>使用字型</vt:lpstr>
      </vt:variant>
      <vt:variant>
        <vt:i4>2</vt:i4>
      </vt:variant>
      <vt:variant>
        <vt:lpstr>佈景主題</vt:lpstr>
      </vt:variant>
      <vt:variant>
        <vt:i4>2</vt:i4>
      </vt:variant>
      <vt:variant>
        <vt:lpstr>投影片標題</vt:lpstr>
      </vt:variant>
      <vt:variant>
        <vt:i4>26</vt:i4>
      </vt:variant>
    </vt:vector>
  </HeadingPairs>
  <TitlesOfParts>
    <vt:vector size="30" baseType="lpstr">
      <vt:lpstr>Corbel</vt:lpstr>
      <vt:lpstr>Wingdings</vt:lpstr>
      <vt:lpstr>基礎</vt:lpstr>
      <vt:lpstr>1_基礎</vt:lpstr>
      <vt:lpstr>Lecture 5</vt:lpstr>
      <vt:lpstr>Last Lecture</vt:lpstr>
      <vt:lpstr>PowerPoint 簡報</vt:lpstr>
      <vt:lpstr>In this lecture, you will learn…</vt:lpstr>
      <vt:lpstr>Types of Argument</vt:lpstr>
      <vt:lpstr>Types of Argument</vt:lpstr>
      <vt:lpstr>Types of Argument</vt:lpstr>
      <vt:lpstr>Types of Argument</vt:lpstr>
      <vt:lpstr>Arguments in Everyday</vt:lpstr>
      <vt:lpstr>Common Patterns of Induction</vt:lpstr>
      <vt:lpstr>Common Patterns</vt:lpstr>
      <vt:lpstr>Inductive Generalization</vt:lpstr>
      <vt:lpstr>Inductive Generalization</vt:lpstr>
      <vt:lpstr>Predictive Argument</vt:lpstr>
      <vt:lpstr>Predictive Argument</vt:lpstr>
      <vt:lpstr>Argument from Authority</vt:lpstr>
      <vt:lpstr>Argument from Authority</vt:lpstr>
      <vt:lpstr>Argument from Authority</vt:lpstr>
      <vt:lpstr>Causal Argument</vt:lpstr>
      <vt:lpstr>Causal Argument</vt:lpstr>
      <vt:lpstr>Statistical Argument</vt:lpstr>
      <vt:lpstr>Statistical Argument</vt:lpstr>
      <vt:lpstr>Common Patterns</vt:lpstr>
      <vt:lpstr>Common Patterns</vt:lpstr>
      <vt:lpstr>Concluding Remarks</vt:lpstr>
      <vt:lpstr>Practice 5</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5</dc:title>
  <dc:creator>Lenovo</dc:creator>
  <cp:lastModifiedBy>Lenovo</cp:lastModifiedBy>
  <cp:revision>5</cp:revision>
  <dcterms:created xsi:type="dcterms:W3CDTF">2020-11-07T09:03:22Z</dcterms:created>
  <dcterms:modified xsi:type="dcterms:W3CDTF">2020-11-08T13:43:45Z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0x010100F60C4C3CB86BD740BAFB51B8E9F1E688</vt:lpwstr>
  </property>
</Properties>
</file>